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</p:sldMasterIdLst>
  <p:notesMasterIdLst>
    <p:notesMasterId r:id="rId21"/>
  </p:notesMasterIdLst>
  <p:sldIdLst>
    <p:sldId id="340" r:id="rId3"/>
    <p:sldId id="259" r:id="rId4"/>
    <p:sldId id="295" r:id="rId5"/>
    <p:sldId id="296" r:id="rId6"/>
    <p:sldId id="330" r:id="rId7"/>
    <p:sldId id="331" r:id="rId8"/>
    <p:sldId id="302" r:id="rId9"/>
    <p:sldId id="264" r:id="rId10"/>
    <p:sldId id="332" r:id="rId11"/>
    <p:sldId id="333" r:id="rId12"/>
    <p:sldId id="334" r:id="rId13"/>
    <p:sldId id="313" r:id="rId14"/>
    <p:sldId id="339" r:id="rId15"/>
    <p:sldId id="321" r:id="rId16"/>
    <p:sldId id="336" r:id="rId17"/>
    <p:sldId id="337" r:id="rId18"/>
    <p:sldId id="262" r:id="rId19"/>
    <p:sldId id="341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g8MX8g6YR8JWAdvfjxyKgSsaiZ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0F2747"/>
    <a:srgbClr val="D9E4EF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480540-927C-43E8-AE32-2B70596C9BA9}" v="6" dt="2026-06-06T22:50:24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89"/>
    <p:restoredTop sz="94690"/>
  </p:normalViewPr>
  <p:slideViewPr>
    <p:cSldViewPr snapToGrid="0">
      <p:cViewPr varScale="1">
        <p:scale>
          <a:sx n="83" d="100"/>
          <a:sy n="83" d="100"/>
        </p:scale>
        <p:origin x="36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customschemas.google.com/relationships/presentationmetadata" Target="metadata"/><Relationship Id="rId28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urch, Stacey" userId="ad61710e-d085-44fa-bdd7-53b3648fa5ca" providerId="ADAL" clId="{226808CF-3932-4182-A997-CE2425CD40F0}"/>
    <pc:docChg chg="undo redo custSel addSld delSld modSld modMainMaster">
      <pc:chgData name="Church, Stacey" userId="ad61710e-d085-44fa-bdd7-53b3648fa5ca" providerId="ADAL" clId="{226808CF-3932-4182-A997-CE2425CD40F0}" dt="2026-06-06T22:50:59.524" v="419" actId="2696"/>
      <pc:docMkLst>
        <pc:docMk/>
      </pc:docMkLst>
      <pc:sldChg chg="del">
        <pc:chgData name="Church, Stacey" userId="ad61710e-d085-44fa-bdd7-53b3648fa5ca" providerId="ADAL" clId="{226808CF-3932-4182-A997-CE2425CD40F0}" dt="2026-06-05T02:18:01.442" v="205" actId="2696"/>
        <pc:sldMkLst>
          <pc:docMk/>
          <pc:sldMk cId="0" sldId="256"/>
        </pc:sldMkLst>
      </pc:sldChg>
      <pc:sldChg chg="del">
        <pc:chgData name="Church, Stacey" userId="ad61710e-d085-44fa-bdd7-53b3648fa5ca" providerId="ADAL" clId="{226808CF-3932-4182-A997-CE2425CD40F0}" dt="2026-06-06T21:25:50.835" v="393" actId="2696"/>
        <pc:sldMkLst>
          <pc:docMk/>
          <pc:sldMk cId="0" sldId="257"/>
        </pc:sldMkLst>
      </pc:sldChg>
      <pc:sldChg chg="del">
        <pc:chgData name="Church, Stacey" userId="ad61710e-d085-44fa-bdd7-53b3648fa5ca" providerId="ADAL" clId="{226808CF-3932-4182-A997-CE2425CD40F0}" dt="2026-06-06T22:50:59.524" v="419" actId="2696"/>
        <pc:sldMkLst>
          <pc:docMk/>
          <pc:sldMk cId="0" sldId="263"/>
        </pc:sldMkLst>
      </pc:sldChg>
      <pc:sldChg chg="modSp mod">
        <pc:chgData name="Church, Stacey" userId="ad61710e-d085-44fa-bdd7-53b3648fa5ca" providerId="ADAL" clId="{226808CF-3932-4182-A997-CE2425CD40F0}" dt="2026-06-05T01:58:22.976" v="50" actId="948"/>
        <pc:sldMkLst>
          <pc:docMk/>
          <pc:sldMk cId="1226915475" sldId="264"/>
        </pc:sldMkLst>
        <pc:spChg chg="mod">
          <ac:chgData name="Church, Stacey" userId="ad61710e-d085-44fa-bdd7-53b3648fa5ca" providerId="ADAL" clId="{226808CF-3932-4182-A997-CE2425CD40F0}" dt="2026-06-05T01:58:22.976" v="50" actId="948"/>
          <ac:spMkLst>
            <pc:docMk/>
            <pc:sldMk cId="1226915475" sldId="264"/>
            <ac:spMk id="9" creationId="{89465260-71CC-8B73-558D-C2A86B454E2D}"/>
          </ac:spMkLst>
        </pc:spChg>
      </pc:sldChg>
      <pc:sldChg chg="modSp mod">
        <pc:chgData name="Church, Stacey" userId="ad61710e-d085-44fa-bdd7-53b3648fa5ca" providerId="ADAL" clId="{226808CF-3932-4182-A997-CE2425CD40F0}" dt="2026-06-05T02:39:35.442" v="375" actId="20577"/>
        <pc:sldMkLst>
          <pc:docMk/>
          <pc:sldMk cId="1935753898" sldId="302"/>
        </pc:sldMkLst>
        <pc:spChg chg="mod">
          <ac:chgData name="Church, Stacey" userId="ad61710e-d085-44fa-bdd7-53b3648fa5ca" providerId="ADAL" clId="{226808CF-3932-4182-A997-CE2425CD40F0}" dt="2026-06-05T02:39:35.442" v="375" actId="20577"/>
          <ac:spMkLst>
            <pc:docMk/>
            <pc:sldMk cId="1935753898" sldId="302"/>
            <ac:spMk id="12" creationId="{B5B1DB0A-AB73-C65A-5E5A-3EF24A1E1376}"/>
          </ac:spMkLst>
        </pc:spChg>
        <pc:graphicFrameChg chg="modGraphic">
          <ac:chgData name="Church, Stacey" userId="ad61710e-d085-44fa-bdd7-53b3648fa5ca" providerId="ADAL" clId="{226808CF-3932-4182-A997-CE2425CD40F0}" dt="2026-06-05T02:08:20.767" v="136" actId="20577"/>
          <ac:graphicFrameMkLst>
            <pc:docMk/>
            <pc:sldMk cId="1935753898" sldId="302"/>
            <ac:graphicFrameMk id="11" creationId="{289CCC3A-DC2E-BCE1-3FB6-71E6CD3F858C}"/>
          </ac:graphicFrameMkLst>
        </pc:graphicFrameChg>
      </pc:sldChg>
      <pc:sldChg chg="modSp mod">
        <pc:chgData name="Church, Stacey" userId="ad61710e-d085-44fa-bdd7-53b3648fa5ca" providerId="ADAL" clId="{226808CF-3932-4182-A997-CE2425CD40F0}" dt="2026-06-05T02:13:50.552" v="196" actId="20577"/>
        <pc:sldMkLst>
          <pc:docMk/>
          <pc:sldMk cId="785349447" sldId="321"/>
        </pc:sldMkLst>
        <pc:spChg chg="mod">
          <ac:chgData name="Church, Stacey" userId="ad61710e-d085-44fa-bdd7-53b3648fa5ca" providerId="ADAL" clId="{226808CF-3932-4182-A997-CE2425CD40F0}" dt="2026-06-05T02:13:50.552" v="196" actId="20577"/>
          <ac:spMkLst>
            <pc:docMk/>
            <pc:sldMk cId="785349447" sldId="321"/>
            <ac:spMk id="14" creationId="{38556A28-6E18-77EA-2F0B-F1204208CDC9}"/>
          </ac:spMkLst>
        </pc:spChg>
      </pc:sldChg>
      <pc:sldChg chg="modSp mod">
        <pc:chgData name="Church, Stacey" userId="ad61710e-d085-44fa-bdd7-53b3648fa5ca" providerId="ADAL" clId="{226808CF-3932-4182-A997-CE2425CD40F0}" dt="2026-06-05T02:07:43.741" v="108" actId="1076"/>
        <pc:sldMkLst>
          <pc:docMk/>
          <pc:sldMk cId="1791577199" sldId="330"/>
        </pc:sldMkLst>
        <pc:spChg chg="mod">
          <ac:chgData name="Church, Stacey" userId="ad61710e-d085-44fa-bdd7-53b3648fa5ca" providerId="ADAL" clId="{226808CF-3932-4182-A997-CE2425CD40F0}" dt="2026-06-05T02:07:43.741" v="108" actId="1076"/>
          <ac:spMkLst>
            <pc:docMk/>
            <pc:sldMk cId="1791577199" sldId="330"/>
            <ac:spMk id="2" creationId="{67A7368C-E202-9295-675B-331644986743}"/>
          </ac:spMkLst>
        </pc:spChg>
      </pc:sldChg>
      <pc:sldChg chg="modSp mod">
        <pc:chgData name="Church, Stacey" userId="ad61710e-d085-44fa-bdd7-53b3648fa5ca" providerId="ADAL" clId="{226808CF-3932-4182-A997-CE2425CD40F0}" dt="2026-06-05T02:36:21.415" v="261" actId="20577"/>
        <pc:sldMkLst>
          <pc:docMk/>
          <pc:sldMk cId="1841325178" sldId="331"/>
        </pc:sldMkLst>
        <pc:spChg chg="mod">
          <ac:chgData name="Church, Stacey" userId="ad61710e-d085-44fa-bdd7-53b3648fa5ca" providerId="ADAL" clId="{226808CF-3932-4182-A997-CE2425CD40F0}" dt="2026-06-05T02:36:21.415" v="261" actId="20577"/>
          <ac:spMkLst>
            <pc:docMk/>
            <pc:sldMk cId="1841325178" sldId="331"/>
            <ac:spMk id="3" creationId="{6B80502E-899F-5AE8-2CBE-0DC67A09B1CA}"/>
          </ac:spMkLst>
        </pc:spChg>
      </pc:sldChg>
      <pc:sldChg chg="modSp mod">
        <pc:chgData name="Church, Stacey" userId="ad61710e-d085-44fa-bdd7-53b3648fa5ca" providerId="ADAL" clId="{226808CF-3932-4182-A997-CE2425CD40F0}" dt="2026-06-05T02:01:53.883" v="83" actId="14100"/>
        <pc:sldMkLst>
          <pc:docMk/>
          <pc:sldMk cId="2045942291" sldId="333"/>
        </pc:sldMkLst>
        <pc:spChg chg="mod">
          <ac:chgData name="Church, Stacey" userId="ad61710e-d085-44fa-bdd7-53b3648fa5ca" providerId="ADAL" clId="{226808CF-3932-4182-A997-CE2425CD40F0}" dt="2026-06-05T02:01:53.883" v="83" actId="14100"/>
          <ac:spMkLst>
            <pc:docMk/>
            <pc:sldMk cId="2045942291" sldId="333"/>
            <ac:spMk id="9" creationId="{17ACCBA2-BDAD-84ED-B6CC-541B1120DD7E}"/>
          </ac:spMkLst>
        </pc:spChg>
      </pc:sldChg>
      <pc:sldChg chg="modSp mod">
        <pc:chgData name="Church, Stacey" userId="ad61710e-d085-44fa-bdd7-53b3648fa5ca" providerId="ADAL" clId="{226808CF-3932-4182-A997-CE2425CD40F0}" dt="2026-06-05T02:02:22.165" v="86" actId="20577"/>
        <pc:sldMkLst>
          <pc:docMk/>
          <pc:sldMk cId="2608420040" sldId="334"/>
        </pc:sldMkLst>
        <pc:graphicFrameChg chg="modGraphic">
          <ac:chgData name="Church, Stacey" userId="ad61710e-d085-44fa-bdd7-53b3648fa5ca" providerId="ADAL" clId="{226808CF-3932-4182-A997-CE2425CD40F0}" dt="2026-06-05T02:02:22.165" v="86" actId="20577"/>
          <ac:graphicFrameMkLst>
            <pc:docMk/>
            <pc:sldMk cId="2608420040" sldId="334"/>
            <ac:graphicFrameMk id="11" creationId="{7B26C754-C66B-EE92-092D-6E434F2BC8A5}"/>
          </ac:graphicFrameMkLst>
        </pc:graphicFrameChg>
      </pc:sldChg>
      <pc:sldChg chg="modSp mod">
        <pc:chgData name="Church, Stacey" userId="ad61710e-d085-44fa-bdd7-53b3648fa5ca" providerId="ADAL" clId="{226808CF-3932-4182-A997-CE2425CD40F0}" dt="2026-06-06T22:43:06.239" v="395" actId="12788"/>
        <pc:sldMkLst>
          <pc:docMk/>
          <pc:sldMk cId="3041714734" sldId="336"/>
        </pc:sldMkLst>
        <pc:spChg chg="mod">
          <ac:chgData name="Church, Stacey" userId="ad61710e-d085-44fa-bdd7-53b3648fa5ca" providerId="ADAL" clId="{226808CF-3932-4182-A997-CE2425CD40F0}" dt="2026-06-06T22:43:06.239" v="395" actId="12788"/>
          <ac:spMkLst>
            <pc:docMk/>
            <pc:sldMk cId="3041714734" sldId="336"/>
            <ac:spMk id="2" creationId="{7A9E8BFF-4791-DA24-3F82-2E62A8148A2A}"/>
          </ac:spMkLst>
        </pc:spChg>
      </pc:sldChg>
      <pc:sldChg chg="modSp mod">
        <pc:chgData name="Church, Stacey" userId="ad61710e-d085-44fa-bdd7-53b3648fa5ca" providerId="ADAL" clId="{226808CF-3932-4182-A997-CE2425CD40F0}" dt="2026-06-05T02:15:04.850" v="200" actId="14100"/>
        <pc:sldMkLst>
          <pc:docMk/>
          <pc:sldMk cId="0" sldId="337"/>
        </pc:sldMkLst>
        <pc:spChg chg="mod">
          <ac:chgData name="Church, Stacey" userId="ad61710e-d085-44fa-bdd7-53b3648fa5ca" providerId="ADAL" clId="{226808CF-3932-4182-A997-CE2425CD40F0}" dt="2026-06-05T02:15:04.850" v="200" actId="14100"/>
          <ac:spMkLst>
            <pc:docMk/>
            <pc:sldMk cId="0" sldId="337"/>
            <ac:spMk id="3" creationId="{89DAAF3B-49DF-B0B9-8566-31AA240E8B52}"/>
          </ac:spMkLst>
        </pc:spChg>
      </pc:sldChg>
      <pc:sldChg chg="modSp add del mod">
        <pc:chgData name="Church, Stacey" userId="ad61710e-d085-44fa-bdd7-53b3648fa5ca" providerId="ADAL" clId="{226808CF-3932-4182-A997-CE2425CD40F0}" dt="2026-06-05T02:41:21.376" v="378" actId="47"/>
        <pc:sldMkLst>
          <pc:docMk/>
          <pc:sldMk cId="919304536" sldId="338"/>
        </pc:sldMkLst>
        <pc:spChg chg="mod">
          <ac:chgData name="Church, Stacey" userId="ad61710e-d085-44fa-bdd7-53b3648fa5ca" providerId="ADAL" clId="{226808CF-3932-4182-A997-CE2425CD40F0}" dt="2026-06-05T02:39:01.554" v="355" actId="122"/>
          <ac:spMkLst>
            <pc:docMk/>
            <pc:sldMk cId="919304536" sldId="338"/>
            <ac:spMk id="5" creationId="{FEAD1D74-D714-743B-1962-78FDFE5CC79C}"/>
          </ac:spMkLst>
        </pc:spChg>
        <pc:spChg chg="mod">
          <ac:chgData name="Church, Stacey" userId="ad61710e-d085-44fa-bdd7-53b3648fa5ca" providerId="ADAL" clId="{226808CF-3932-4182-A997-CE2425CD40F0}" dt="2026-06-05T02:04:02.061" v="95" actId="1076"/>
          <ac:spMkLst>
            <pc:docMk/>
            <pc:sldMk cId="919304536" sldId="338"/>
            <ac:spMk id="7" creationId="{FD098AC7-9135-E6BA-0FEA-FDA99A3ECCA1}"/>
          </ac:spMkLst>
        </pc:spChg>
        <pc:spChg chg="mod">
          <ac:chgData name="Church, Stacey" userId="ad61710e-d085-44fa-bdd7-53b3648fa5ca" providerId="ADAL" clId="{226808CF-3932-4182-A997-CE2425CD40F0}" dt="2026-06-05T02:04:09.671" v="96" actId="1076"/>
          <ac:spMkLst>
            <pc:docMk/>
            <pc:sldMk cId="919304536" sldId="338"/>
            <ac:spMk id="8" creationId="{06C1FE95-0D9C-7821-9F4D-F2B97A5FD885}"/>
          </ac:spMkLst>
        </pc:spChg>
      </pc:sldChg>
      <pc:sldChg chg="add">
        <pc:chgData name="Church, Stacey" userId="ad61710e-d085-44fa-bdd7-53b3648fa5ca" providerId="ADAL" clId="{226808CF-3932-4182-A997-CE2425CD40F0}" dt="2026-06-05T02:15:36.150" v="201"/>
        <pc:sldMkLst>
          <pc:docMk/>
          <pc:sldMk cId="2455056966" sldId="339"/>
        </pc:sldMkLst>
      </pc:sldChg>
      <pc:sldChg chg="modSp add del mod">
        <pc:chgData name="Church, Stacey" userId="ad61710e-d085-44fa-bdd7-53b3648fa5ca" providerId="ADAL" clId="{226808CF-3932-4182-A997-CE2425CD40F0}" dt="2026-06-06T21:25:43.672" v="392" actId="20577"/>
        <pc:sldMkLst>
          <pc:docMk/>
          <pc:sldMk cId="0" sldId="340"/>
        </pc:sldMkLst>
        <pc:spChg chg="mod">
          <ac:chgData name="Church, Stacey" userId="ad61710e-d085-44fa-bdd7-53b3648fa5ca" providerId="ADAL" clId="{226808CF-3932-4182-A997-CE2425CD40F0}" dt="2026-06-06T21:25:39.636" v="390" actId="20577"/>
          <ac:spMkLst>
            <pc:docMk/>
            <pc:sldMk cId="0" sldId="340"/>
            <ac:spMk id="28" creationId="{00000000-0000-0000-0000-000000000000}"/>
          </ac:spMkLst>
        </pc:spChg>
        <pc:spChg chg="mod">
          <ac:chgData name="Church, Stacey" userId="ad61710e-d085-44fa-bdd7-53b3648fa5ca" providerId="ADAL" clId="{226808CF-3932-4182-A997-CE2425CD40F0}" dt="2026-06-06T21:25:43.672" v="392" actId="20577"/>
          <ac:spMkLst>
            <pc:docMk/>
            <pc:sldMk cId="0" sldId="340"/>
            <ac:spMk id="30" creationId="{00000000-0000-0000-0000-000000000000}"/>
          </ac:spMkLst>
        </pc:spChg>
      </pc:sldChg>
      <pc:sldChg chg="modSp add mod">
        <pc:chgData name="Church, Stacey" userId="ad61710e-d085-44fa-bdd7-53b3648fa5ca" providerId="ADAL" clId="{226808CF-3932-4182-A997-CE2425CD40F0}" dt="2026-06-06T22:50:49.331" v="418" actId="20577"/>
        <pc:sldMkLst>
          <pc:docMk/>
          <pc:sldMk cId="0" sldId="341"/>
        </pc:sldMkLst>
        <pc:spChg chg="mod">
          <ac:chgData name="Church, Stacey" userId="ad61710e-d085-44fa-bdd7-53b3648fa5ca" providerId="ADAL" clId="{226808CF-3932-4182-A997-CE2425CD40F0}" dt="2026-06-06T22:50:49.331" v="418" actId="20577"/>
          <ac:spMkLst>
            <pc:docMk/>
            <pc:sldMk cId="0" sldId="341"/>
            <ac:spMk id="77" creationId="{00000000-0000-0000-0000-000000000000}"/>
          </ac:spMkLst>
        </pc:spChg>
        <pc:spChg chg="mod">
          <ac:chgData name="Church, Stacey" userId="ad61710e-d085-44fa-bdd7-53b3648fa5ca" providerId="ADAL" clId="{226808CF-3932-4182-A997-CE2425CD40F0}" dt="2026-06-06T22:50:41.119" v="415" actId="20577"/>
          <ac:spMkLst>
            <pc:docMk/>
            <pc:sldMk cId="0" sldId="341"/>
            <ac:spMk id="79" creationId="{00000000-0000-0000-0000-000000000000}"/>
          </ac:spMkLst>
        </pc:spChg>
      </pc:sldChg>
      <pc:sldMasterChg chg="modSldLayout">
        <pc:chgData name="Church, Stacey" userId="ad61710e-d085-44fa-bdd7-53b3648fa5ca" providerId="ADAL" clId="{226808CF-3932-4182-A997-CE2425CD40F0}" dt="2026-06-06T22:48:18.137" v="412" actId="2711"/>
        <pc:sldMasterMkLst>
          <pc:docMk/>
          <pc:sldMasterMk cId="445189662" sldId="2147483650"/>
        </pc:sldMasterMkLst>
        <pc:sldLayoutChg chg="modSp mod">
          <pc:chgData name="Church, Stacey" userId="ad61710e-d085-44fa-bdd7-53b3648fa5ca" providerId="ADAL" clId="{226808CF-3932-4182-A997-CE2425CD40F0}" dt="2026-06-05T02:16:17.040" v="204" actId="20577"/>
          <pc:sldLayoutMkLst>
            <pc:docMk/>
            <pc:sldMasterMk cId="445189662" sldId="2147483650"/>
            <pc:sldLayoutMk cId="1433459519" sldId="2147483651"/>
          </pc:sldLayoutMkLst>
          <pc:spChg chg="mod">
            <ac:chgData name="Church, Stacey" userId="ad61710e-d085-44fa-bdd7-53b3648fa5ca" providerId="ADAL" clId="{226808CF-3932-4182-A997-CE2425CD40F0}" dt="2026-06-05T02:16:17.040" v="204" actId="20577"/>
            <ac:spMkLst>
              <pc:docMk/>
              <pc:sldMasterMk cId="445189662" sldId="2147483650"/>
              <pc:sldLayoutMk cId="1433459519" sldId="2147483651"/>
              <ac:spMk id="9" creationId="{00000000-0000-0000-0000-000000000000}"/>
            </ac:spMkLst>
          </pc:spChg>
        </pc:sldLayoutChg>
        <pc:sldLayoutChg chg="addSp modSp mod">
          <pc:chgData name="Church, Stacey" userId="ad61710e-d085-44fa-bdd7-53b3648fa5ca" providerId="ADAL" clId="{226808CF-3932-4182-A997-CE2425CD40F0}" dt="2026-06-06T22:48:18.137" v="412" actId="2711"/>
          <pc:sldLayoutMkLst>
            <pc:docMk/>
            <pc:sldMasterMk cId="445189662" sldId="2147483650"/>
            <pc:sldLayoutMk cId="1457842600" sldId="2147483653"/>
          </pc:sldLayoutMkLst>
          <pc:spChg chg="add mod">
            <ac:chgData name="Church, Stacey" userId="ad61710e-d085-44fa-bdd7-53b3648fa5ca" providerId="ADAL" clId="{226808CF-3932-4182-A997-CE2425CD40F0}" dt="2026-06-06T22:44:47.470" v="400" actId="255"/>
            <ac:spMkLst>
              <pc:docMk/>
              <pc:sldMasterMk cId="445189662" sldId="2147483650"/>
              <pc:sldLayoutMk cId="1457842600" sldId="2147483653"/>
              <ac:spMk id="10" creationId="{1E55E203-4831-43DD-9100-0F1D9A4A487C}"/>
            </ac:spMkLst>
          </pc:spChg>
          <pc:spChg chg="add mod">
            <ac:chgData name="Church, Stacey" userId="ad61710e-d085-44fa-bdd7-53b3648fa5ca" providerId="ADAL" clId="{226808CF-3932-4182-A997-CE2425CD40F0}" dt="2026-06-06T22:48:02.091" v="410" actId="1076"/>
            <ac:spMkLst>
              <pc:docMk/>
              <pc:sldMasterMk cId="445189662" sldId="2147483650"/>
              <pc:sldLayoutMk cId="1457842600" sldId="2147483653"/>
              <ac:spMk id="12" creationId="{8760A174-2052-D652-ED44-E7D8438DBC8B}"/>
            </ac:spMkLst>
          </pc:spChg>
          <pc:spChg chg="add mod">
            <ac:chgData name="Church, Stacey" userId="ad61710e-d085-44fa-bdd7-53b3648fa5ca" providerId="ADAL" clId="{226808CF-3932-4182-A997-CE2425CD40F0}" dt="2026-06-06T22:48:18.137" v="412" actId="2711"/>
            <ac:spMkLst>
              <pc:docMk/>
              <pc:sldMasterMk cId="445189662" sldId="2147483650"/>
              <pc:sldLayoutMk cId="1457842600" sldId="2147483653"/>
              <ac:spMk id="14" creationId="{D237726E-F905-5DCB-8080-BDD47FFE6772}"/>
            </ac:spMkLst>
          </pc:spChg>
          <pc:picChg chg="add mod">
            <ac:chgData name="Church, Stacey" userId="ad61710e-d085-44fa-bdd7-53b3648fa5ca" providerId="ADAL" clId="{226808CF-3932-4182-A997-CE2425CD40F0}" dt="2026-06-06T22:42:38.121" v="394"/>
            <ac:picMkLst>
              <pc:docMk/>
              <pc:sldMasterMk cId="445189662" sldId="2147483650"/>
              <pc:sldLayoutMk cId="1457842600" sldId="2147483653"/>
              <ac:picMk id="8" creationId="{D6CCFCE7-3893-1114-FF9D-48BDB7E855C7}"/>
            </ac:picMkLst>
          </pc:picChg>
        </pc:sldLayoutChg>
      </pc:sldMaster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26A35A-3868-4ED6-8D64-F5BAD2821A2B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57AC0AF-FCF1-47F8-AA29-5998B82CC005}">
      <dgm:prSet custT="1"/>
      <dgm:spPr/>
      <dgm:t>
        <a:bodyPr/>
        <a:lstStyle/>
        <a:p>
          <a:pPr algn="ctr"/>
          <a:r>
            <a:rPr lang="en-US" sz="2800" dirty="0"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Understand the role of accounting in venue operations</a:t>
          </a:r>
        </a:p>
      </dgm:t>
    </dgm:pt>
    <dgm:pt modelId="{33037A84-F33C-4690-8F37-3D1BF0D11802}" type="parTrans" cxnId="{6DE93517-3B16-4940-90B2-31502EBCEF93}">
      <dgm:prSet/>
      <dgm:spPr/>
      <dgm:t>
        <a:bodyPr/>
        <a:lstStyle/>
        <a:p>
          <a:endParaRPr lang="en-US"/>
        </a:p>
      </dgm:t>
    </dgm:pt>
    <dgm:pt modelId="{3E7E02E9-0C85-4004-BACF-AACC3D23E8F0}" type="sibTrans" cxnId="{6DE93517-3B16-4940-90B2-31502EBCEF93}">
      <dgm:prSet/>
      <dgm:spPr/>
      <dgm:t>
        <a:bodyPr/>
        <a:lstStyle/>
        <a:p>
          <a:endParaRPr lang="en-US"/>
        </a:p>
      </dgm:t>
    </dgm:pt>
    <dgm:pt modelId="{553E7C54-8F38-44B2-AAA0-D3A831917846}">
      <dgm:prSet custT="1"/>
      <dgm:spPr/>
      <dgm:t>
        <a:bodyPr/>
        <a:lstStyle/>
        <a:p>
          <a:pPr algn="ctr"/>
          <a:r>
            <a:rPr lang="en-US" sz="2800" dirty="0"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Explain accounts payable and accounts receivable</a:t>
          </a:r>
        </a:p>
      </dgm:t>
    </dgm:pt>
    <dgm:pt modelId="{01C96F33-E0B7-43F3-B6B8-FEFC04128C26}" type="parTrans" cxnId="{9B8A54B2-A7E1-4EFB-AE72-E53A160A2DC0}">
      <dgm:prSet/>
      <dgm:spPr/>
      <dgm:t>
        <a:bodyPr/>
        <a:lstStyle/>
        <a:p>
          <a:endParaRPr lang="en-US"/>
        </a:p>
      </dgm:t>
    </dgm:pt>
    <dgm:pt modelId="{23D8F6CE-C60E-4CF5-BF68-F20BA3988E94}" type="sibTrans" cxnId="{9B8A54B2-A7E1-4EFB-AE72-E53A160A2DC0}">
      <dgm:prSet/>
      <dgm:spPr/>
      <dgm:t>
        <a:bodyPr/>
        <a:lstStyle/>
        <a:p>
          <a:endParaRPr lang="en-US"/>
        </a:p>
      </dgm:t>
    </dgm:pt>
    <dgm:pt modelId="{B3D447E1-8EED-4318-B5E4-9881A4A00D43}">
      <dgm:prSet custT="1"/>
      <dgm:spPr/>
      <dgm:t>
        <a:bodyPr/>
        <a:lstStyle/>
        <a:p>
          <a:pPr algn="ctr"/>
          <a:r>
            <a:rPr lang="en-US" sz="2800" dirty="0"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Identify how operational activity creates financial transactions</a:t>
          </a:r>
        </a:p>
      </dgm:t>
    </dgm:pt>
    <dgm:pt modelId="{4EFEEACD-5D78-4078-9BE9-8FB4A823AA77}" type="parTrans" cxnId="{115CC484-93F5-49DE-82DA-7DC48B8815FD}">
      <dgm:prSet/>
      <dgm:spPr/>
      <dgm:t>
        <a:bodyPr/>
        <a:lstStyle/>
        <a:p>
          <a:endParaRPr lang="en-US"/>
        </a:p>
      </dgm:t>
    </dgm:pt>
    <dgm:pt modelId="{240F1BC4-907C-4DAE-A402-92023F1BFE4A}" type="sibTrans" cxnId="{115CC484-93F5-49DE-82DA-7DC48B8815FD}">
      <dgm:prSet/>
      <dgm:spPr/>
      <dgm:t>
        <a:bodyPr/>
        <a:lstStyle/>
        <a:p>
          <a:endParaRPr lang="en-US"/>
        </a:p>
      </dgm:t>
    </dgm:pt>
    <dgm:pt modelId="{F42A8F5E-65DF-4656-B5E3-66FB96340A6A}">
      <dgm:prSet custT="1"/>
      <dgm:spPr/>
      <dgm:t>
        <a:bodyPr/>
        <a:lstStyle/>
        <a:p>
          <a:pPr algn="ctr"/>
          <a:r>
            <a:rPr lang="en-US" sz="2800" dirty="0"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Connect financial information to venue decision making</a:t>
          </a:r>
        </a:p>
      </dgm:t>
    </dgm:pt>
    <dgm:pt modelId="{39C37A68-F500-440F-A96D-515CFCB1B0C0}" type="parTrans" cxnId="{0E04A1C2-BE02-4C25-9257-89AD455E3B51}">
      <dgm:prSet/>
      <dgm:spPr/>
      <dgm:t>
        <a:bodyPr/>
        <a:lstStyle/>
        <a:p>
          <a:endParaRPr lang="en-US"/>
        </a:p>
      </dgm:t>
    </dgm:pt>
    <dgm:pt modelId="{1827A441-879A-424B-A0F5-B9044995F534}" type="sibTrans" cxnId="{0E04A1C2-BE02-4C25-9257-89AD455E3B51}">
      <dgm:prSet/>
      <dgm:spPr/>
      <dgm:t>
        <a:bodyPr/>
        <a:lstStyle/>
        <a:p>
          <a:endParaRPr lang="en-US"/>
        </a:p>
      </dgm:t>
    </dgm:pt>
    <dgm:pt modelId="{36565125-C608-4DE8-B24D-38D93F3876B0}">
      <dgm:prSet/>
      <dgm:spPr/>
      <dgm:t>
        <a:bodyPr/>
        <a:lstStyle/>
        <a:p>
          <a:endParaRPr lang="en-US" dirty="0"/>
        </a:p>
      </dgm:t>
    </dgm:pt>
    <dgm:pt modelId="{D87278F9-5C6E-4003-9E26-35079F2DF3B9}" type="parTrans" cxnId="{33A51FA3-B650-47BE-8CB9-C6A5A93041C8}">
      <dgm:prSet/>
      <dgm:spPr/>
      <dgm:t>
        <a:bodyPr/>
        <a:lstStyle/>
        <a:p>
          <a:endParaRPr lang="en-US"/>
        </a:p>
      </dgm:t>
    </dgm:pt>
    <dgm:pt modelId="{C60E3E8B-FD12-49B4-950C-E59FD56D3A4E}" type="sibTrans" cxnId="{33A51FA3-B650-47BE-8CB9-C6A5A93041C8}">
      <dgm:prSet/>
      <dgm:spPr/>
      <dgm:t>
        <a:bodyPr/>
        <a:lstStyle/>
        <a:p>
          <a:endParaRPr lang="en-US"/>
        </a:p>
      </dgm:t>
    </dgm:pt>
    <dgm:pt modelId="{84A66BB2-536C-4F88-A0D5-A0F16652C685}" type="pres">
      <dgm:prSet presAssocID="{6D26A35A-3868-4ED6-8D64-F5BAD2821A2B}" presName="vert0" presStyleCnt="0">
        <dgm:presLayoutVars>
          <dgm:dir/>
          <dgm:animOne val="branch"/>
          <dgm:animLvl val="lvl"/>
        </dgm:presLayoutVars>
      </dgm:prSet>
      <dgm:spPr/>
    </dgm:pt>
    <dgm:pt modelId="{3AE30491-CB78-4CF1-A468-57BF1463954D}" type="pres">
      <dgm:prSet presAssocID="{A57AC0AF-FCF1-47F8-AA29-5998B82CC005}" presName="thickLine" presStyleLbl="alignNode1" presStyleIdx="0" presStyleCnt="5" custLinFactNeighborY="-10808"/>
      <dgm:spPr/>
    </dgm:pt>
    <dgm:pt modelId="{0D08BDDD-DB62-465E-AA54-62B3D86A06A6}" type="pres">
      <dgm:prSet presAssocID="{A57AC0AF-FCF1-47F8-AA29-5998B82CC005}" presName="horz1" presStyleCnt="0"/>
      <dgm:spPr/>
    </dgm:pt>
    <dgm:pt modelId="{9CCBFFB1-9C1F-441D-A1FA-F3A414591CBA}" type="pres">
      <dgm:prSet presAssocID="{A57AC0AF-FCF1-47F8-AA29-5998B82CC005}" presName="tx1" presStyleLbl="revTx" presStyleIdx="0" presStyleCnt="5"/>
      <dgm:spPr/>
    </dgm:pt>
    <dgm:pt modelId="{C3CCB901-A16A-4C8E-8652-4C3BB75BCF37}" type="pres">
      <dgm:prSet presAssocID="{A57AC0AF-FCF1-47F8-AA29-5998B82CC005}" presName="vert1" presStyleCnt="0"/>
      <dgm:spPr/>
    </dgm:pt>
    <dgm:pt modelId="{535790F5-BA4A-4C8C-BF30-422C3EF07735}" type="pres">
      <dgm:prSet presAssocID="{553E7C54-8F38-44B2-AAA0-D3A831917846}" presName="thickLine" presStyleLbl="alignNode1" presStyleIdx="1" presStyleCnt="5"/>
      <dgm:spPr/>
    </dgm:pt>
    <dgm:pt modelId="{266E2187-86D9-44D7-BBD4-04C4E702A879}" type="pres">
      <dgm:prSet presAssocID="{553E7C54-8F38-44B2-AAA0-D3A831917846}" presName="horz1" presStyleCnt="0"/>
      <dgm:spPr/>
    </dgm:pt>
    <dgm:pt modelId="{BE282EBA-1686-451E-B303-D991DA81091A}" type="pres">
      <dgm:prSet presAssocID="{553E7C54-8F38-44B2-AAA0-D3A831917846}" presName="tx1" presStyleLbl="revTx" presStyleIdx="1" presStyleCnt="5"/>
      <dgm:spPr/>
    </dgm:pt>
    <dgm:pt modelId="{BFA6A524-069F-4426-96F4-D8427C0856DE}" type="pres">
      <dgm:prSet presAssocID="{553E7C54-8F38-44B2-AAA0-D3A831917846}" presName="vert1" presStyleCnt="0"/>
      <dgm:spPr/>
    </dgm:pt>
    <dgm:pt modelId="{61E5DFA3-4980-4585-B692-38F8DD56E08A}" type="pres">
      <dgm:prSet presAssocID="{B3D447E1-8EED-4318-B5E4-9881A4A00D43}" presName="thickLine" presStyleLbl="alignNode1" presStyleIdx="2" presStyleCnt="5"/>
      <dgm:spPr/>
    </dgm:pt>
    <dgm:pt modelId="{E7D365B6-8CB3-438A-82DF-2A7C059DC475}" type="pres">
      <dgm:prSet presAssocID="{B3D447E1-8EED-4318-B5E4-9881A4A00D43}" presName="horz1" presStyleCnt="0"/>
      <dgm:spPr/>
    </dgm:pt>
    <dgm:pt modelId="{9841276E-EB94-4141-9459-E84C6A8949AF}" type="pres">
      <dgm:prSet presAssocID="{B3D447E1-8EED-4318-B5E4-9881A4A00D43}" presName="tx1" presStyleLbl="revTx" presStyleIdx="2" presStyleCnt="5"/>
      <dgm:spPr/>
    </dgm:pt>
    <dgm:pt modelId="{914B962D-09E0-4516-B2EA-87DCB84D025B}" type="pres">
      <dgm:prSet presAssocID="{B3D447E1-8EED-4318-B5E4-9881A4A00D43}" presName="vert1" presStyleCnt="0"/>
      <dgm:spPr/>
    </dgm:pt>
    <dgm:pt modelId="{6C26E460-E36C-4467-A698-8A8968FBF736}" type="pres">
      <dgm:prSet presAssocID="{F42A8F5E-65DF-4656-B5E3-66FB96340A6A}" presName="thickLine" presStyleLbl="alignNode1" presStyleIdx="3" presStyleCnt="5"/>
      <dgm:spPr/>
    </dgm:pt>
    <dgm:pt modelId="{F5DC7725-C5F0-4E7B-B450-A2AB7A90B7D6}" type="pres">
      <dgm:prSet presAssocID="{F42A8F5E-65DF-4656-B5E3-66FB96340A6A}" presName="horz1" presStyleCnt="0"/>
      <dgm:spPr/>
    </dgm:pt>
    <dgm:pt modelId="{09306A27-950A-4D4B-8CFA-A21787B931CF}" type="pres">
      <dgm:prSet presAssocID="{F42A8F5E-65DF-4656-B5E3-66FB96340A6A}" presName="tx1" presStyleLbl="revTx" presStyleIdx="3" presStyleCnt="5"/>
      <dgm:spPr/>
    </dgm:pt>
    <dgm:pt modelId="{DC035397-9641-4443-ACD3-7E4B822EE578}" type="pres">
      <dgm:prSet presAssocID="{F42A8F5E-65DF-4656-B5E3-66FB96340A6A}" presName="vert1" presStyleCnt="0"/>
      <dgm:spPr/>
    </dgm:pt>
    <dgm:pt modelId="{6055C829-E969-4903-95D3-D8276373F497}" type="pres">
      <dgm:prSet presAssocID="{36565125-C608-4DE8-B24D-38D93F3876B0}" presName="thickLine" presStyleLbl="alignNode1" presStyleIdx="4" presStyleCnt="5" custLinFactNeighborY="-6113"/>
      <dgm:spPr/>
    </dgm:pt>
    <dgm:pt modelId="{23F83324-F15F-4334-AA78-2FF693A8C2E1}" type="pres">
      <dgm:prSet presAssocID="{36565125-C608-4DE8-B24D-38D93F3876B0}" presName="horz1" presStyleCnt="0"/>
      <dgm:spPr/>
    </dgm:pt>
    <dgm:pt modelId="{8DE80DF4-5EE5-43B7-A0F5-C85B83B99C2E}" type="pres">
      <dgm:prSet presAssocID="{36565125-C608-4DE8-B24D-38D93F3876B0}" presName="tx1" presStyleLbl="revTx" presStyleIdx="4" presStyleCnt="5"/>
      <dgm:spPr/>
    </dgm:pt>
    <dgm:pt modelId="{80A0B5F6-9CCE-48DE-98F8-A4D1D5676173}" type="pres">
      <dgm:prSet presAssocID="{36565125-C608-4DE8-B24D-38D93F3876B0}" presName="vert1" presStyleCnt="0"/>
      <dgm:spPr/>
    </dgm:pt>
  </dgm:ptLst>
  <dgm:cxnLst>
    <dgm:cxn modelId="{49B69E02-704A-4B78-B400-13A18D7E5161}" type="presOf" srcId="{553E7C54-8F38-44B2-AAA0-D3A831917846}" destId="{BE282EBA-1686-451E-B303-D991DA81091A}" srcOrd="0" destOrd="0" presId="urn:microsoft.com/office/officeart/2008/layout/LinedList"/>
    <dgm:cxn modelId="{6DE93517-3B16-4940-90B2-31502EBCEF93}" srcId="{6D26A35A-3868-4ED6-8D64-F5BAD2821A2B}" destId="{A57AC0AF-FCF1-47F8-AA29-5998B82CC005}" srcOrd="0" destOrd="0" parTransId="{33037A84-F33C-4690-8F37-3D1BF0D11802}" sibTransId="{3E7E02E9-0C85-4004-BACF-AACC3D23E8F0}"/>
    <dgm:cxn modelId="{D6496E26-625E-4A33-A7EC-3B2AC3A231C2}" type="presOf" srcId="{6D26A35A-3868-4ED6-8D64-F5BAD2821A2B}" destId="{84A66BB2-536C-4F88-A0D5-A0F16652C685}" srcOrd="0" destOrd="0" presId="urn:microsoft.com/office/officeart/2008/layout/LinedList"/>
    <dgm:cxn modelId="{8041BD79-B08A-4012-8F59-C96A39C20F6F}" type="presOf" srcId="{36565125-C608-4DE8-B24D-38D93F3876B0}" destId="{8DE80DF4-5EE5-43B7-A0F5-C85B83B99C2E}" srcOrd="0" destOrd="0" presId="urn:microsoft.com/office/officeart/2008/layout/LinedList"/>
    <dgm:cxn modelId="{22BF057C-C166-43B5-8994-2BECD935292B}" type="presOf" srcId="{B3D447E1-8EED-4318-B5E4-9881A4A00D43}" destId="{9841276E-EB94-4141-9459-E84C6A8949AF}" srcOrd="0" destOrd="0" presId="urn:microsoft.com/office/officeart/2008/layout/LinedList"/>
    <dgm:cxn modelId="{115CC484-93F5-49DE-82DA-7DC48B8815FD}" srcId="{6D26A35A-3868-4ED6-8D64-F5BAD2821A2B}" destId="{B3D447E1-8EED-4318-B5E4-9881A4A00D43}" srcOrd="2" destOrd="0" parTransId="{4EFEEACD-5D78-4078-9BE9-8FB4A823AA77}" sibTransId="{240F1BC4-907C-4DAE-A402-92023F1BFE4A}"/>
    <dgm:cxn modelId="{33A51FA3-B650-47BE-8CB9-C6A5A93041C8}" srcId="{6D26A35A-3868-4ED6-8D64-F5BAD2821A2B}" destId="{36565125-C608-4DE8-B24D-38D93F3876B0}" srcOrd="4" destOrd="0" parTransId="{D87278F9-5C6E-4003-9E26-35079F2DF3B9}" sibTransId="{C60E3E8B-FD12-49B4-950C-E59FD56D3A4E}"/>
    <dgm:cxn modelId="{9B8A54B2-A7E1-4EFB-AE72-E53A160A2DC0}" srcId="{6D26A35A-3868-4ED6-8D64-F5BAD2821A2B}" destId="{553E7C54-8F38-44B2-AAA0-D3A831917846}" srcOrd="1" destOrd="0" parTransId="{01C96F33-E0B7-43F3-B6B8-FEFC04128C26}" sibTransId="{23D8F6CE-C60E-4CF5-BF68-F20BA3988E94}"/>
    <dgm:cxn modelId="{41D5A7C0-C12E-4265-A222-85D14D62AD78}" type="presOf" srcId="{A57AC0AF-FCF1-47F8-AA29-5998B82CC005}" destId="{9CCBFFB1-9C1F-441D-A1FA-F3A414591CBA}" srcOrd="0" destOrd="0" presId="urn:microsoft.com/office/officeart/2008/layout/LinedList"/>
    <dgm:cxn modelId="{E118C5C0-BA1E-4180-98AE-3DC9A3BF9BCB}" type="presOf" srcId="{F42A8F5E-65DF-4656-B5E3-66FB96340A6A}" destId="{09306A27-950A-4D4B-8CFA-A21787B931CF}" srcOrd="0" destOrd="0" presId="urn:microsoft.com/office/officeart/2008/layout/LinedList"/>
    <dgm:cxn modelId="{0E04A1C2-BE02-4C25-9257-89AD455E3B51}" srcId="{6D26A35A-3868-4ED6-8D64-F5BAD2821A2B}" destId="{F42A8F5E-65DF-4656-B5E3-66FB96340A6A}" srcOrd="3" destOrd="0" parTransId="{39C37A68-F500-440F-A96D-515CFCB1B0C0}" sibTransId="{1827A441-879A-424B-A0F5-B9044995F534}"/>
    <dgm:cxn modelId="{4747A9D5-D164-4581-98F1-FDF59441B430}" type="presParOf" srcId="{84A66BB2-536C-4F88-A0D5-A0F16652C685}" destId="{3AE30491-CB78-4CF1-A468-57BF1463954D}" srcOrd="0" destOrd="0" presId="urn:microsoft.com/office/officeart/2008/layout/LinedList"/>
    <dgm:cxn modelId="{E3F37756-7089-46FA-B668-44418E1426BB}" type="presParOf" srcId="{84A66BB2-536C-4F88-A0D5-A0F16652C685}" destId="{0D08BDDD-DB62-465E-AA54-62B3D86A06A6}" srcOrd="1" destOrd="0" presId="urn:microsoft.com/office/officeart/2008/layout/LinedList"/>
    <dgm:cxn modelId="{EB9F16AF-8A0D-4CA1-82B1-A811AFBACA95}" type="presParOf" srcId="{0D08BDDD-DB62-465E-AA54-62B3D86A06A6}" destId="{9CCBFFB1-9C1F-441D-A1FA-F3A414591CBA}" srcOrd="0" destOrd="0" presId="urn:microsoft.com/office/officeart/2008/layout/LinedList"/>
    <dgm:cxn modelId="{B791DF9C-AE04-478D-8E14-E4A83ADC2595}" type="presParOf" srcId="{0D08BDDD-DB62-465E-AA54-62B3D86A06A6}" destId="{C3CCB901-A16A-4C8E-8652-4C3BB75BCF37}" srcOrd="1" destOrd="0" presId="urn:microsoft.com/office/officeart/2008/layout/LinedList"/>
    <dgm:cxn modelId="{1F60C7D6-551A-464E-83FC-4E8B4888427A}" type="presParOf" srcId="{84A66BB2-536C-4F88-A0D5-A0F16652C685}" destId="{535790F5-BA4A-4C8C-BF30-422C3EF07735}" srcOrd="2" destOrd="0" presId="urn:microsoft.com/office/officeart/2008/layout/LinedList"/>
    <dgm:cxn modelId="{A9F85BF3-EAB7-4A32-9FE0-7FF0A1984BB6}" type="presParOf" srcId="{84A66BB2-536C-4F88-A0D5-A0F16652C685}" destId="{266E2187-86D9-44D7-BBD4-04C4E702A879}" srcOrd="3" destOrd="0" presId="urn:microsoft.com/office/officeart/2008/layout/LinedList"/>
    <dgm:cxn modelId="{E86CD100-ECBB-475D-98AF-882FE0EFC60C}" type="presParOf" srcId="{266E2187-86D9-44D7-BBD4-04C4E702A879}" destId="{BE282EBA-1686-451E-B303-D991DA81091A}" srcOrd="0" destOrd="0" presId="urn:microsoft.com/office/officeart/2008/layout/LinedList"/>
    <dgm:cxn modelId="{179C540F-384C-4D3F-B13A-6847CE7CC55D}" type="presParOf" srcId="{266E2187-86D9-44D7-BBD4-04C4E702A879}" destId="{BFA6A524-069F-4426-96F4-D8427C0856DE}" srcOrd="1" destOrd="0" presId="urn:microsoft.com/office/officeart/2008/layout/LinedList"/>
    <dgm:cxn modelId="{8C3FD119-1EE0-4CAB-891D-91A6DB3AE59A}" type="presParOf" srcId="{84A66BB2-536C-4F88-A0D5-A0F16652C685}" destId="{61E5DFA3-4980-4585-B692-38F8DD56E08A}" srcOrd="4" destOrd="0" presId="urn:microsoft.com/office/officeart/2008/layout/LinedList"/>
    <dgm:cxn modelId="{8E6B6609-09AD-4BAA-B398-5828647D7969}" type="presParOf" srcId="{84A66BB2-536C-4F88-A0D5-A0F16652C685}" destId="{E7D365B6-8CB3-438A-82DF-2A7C059DC475}" srcOrd="5" destOrd="0" presId="urn:microsoft.com/office/officeart/2008/layout/LinedList"/>
    <dgm:cxn modelId="{F21D838E-A0C8-486B-9123-3405A4A208C1}" type="presParOf" srcId="{E7D365B6-8CB3-438A-82DF-2A7C059DC475}" destId="{9841276E-EB94-4141-9459-E84C6A8949AF}" srcOrd="0" destOrd="0" presId="urn:microsoft.com/office/officeart/2008/layout/LinedList"/>
    <dgm:cxn modelId="{BF0523D7-C3C9-49A1-B54D-F0A79BB3A896}" type="presParOf" srcId="{E7D365B6-8CB3-438A-82DF-2A7C059DC475}" destId="{914B962D-09E0-4516-B2EA-87DCB84D025B}" srcOrd="1" destOrd="0" presId="urn:microsoft.com/office/officeart/2008/layout/LinedList"/>
    <dgm:cxn modelId="{8DCBEF37-8BE7-4586-80A5-B336D3E38CD1}" type="presParOf" srcId="{84A66BB2-536C-4F88-A0D5-A0F16652C685}" destId="{6C26E460-E36C-4467-A698-8A8968FBF736}" srcOrd="6" destOrd="0" presId="urn:microsoft.com/office/officeart/2008/layout/LinedList"/>
    <dgm:cxn modelId="{C52B7231-91D1-42C6-A23A-7AD06FAD9865}" type="presParOf" srcId="{84A66BB2-536C-4F88-A0D5-A0F16652C685}" destId="{F5DC7725-C5F0-4E7B-B450-A2AB7A90B7D6}" srcOrd="7" destOrd="0" presId="urn:microsoft.com/office/officeart/2008/layout/LinedList"/>
    <dgm:cxn modelId="{D7BF50C6-A3E9-413F-8530-4C7B9F157F41}" type="presParOf" srcId="{F5DC7725-C5F0-4E7B-B450-A2AB7A90B7D6}" destId="{09306A27-950A-4D4B-8CFA-A21787B931CF}" srcOrd="0" destOrd="0" presId="urn:microsoft.com/office/officeart/2008/layout/LinedList"/>
    <dgm:cxn modelId="{340BB4C9-57B1-4A2D-8EC8-BB8340D4725B}" type="presParOf" srcId="{F5DC7725-C5F0-4E7B-B450-A2AB7A90B7D6}" destId="{DC035397-9641-4443-ACD3-7E4B822EE578}" srcOrd="1" destOrd="0" presId="urn:microsoft.com/office/officeart/2008/layout/LinedList"/>
    <dgm:cxn modelId="{B18FF62A-395C-498F-8ADE-8FE97807C9F5}" type="presParOf" srcId="{84A66BB2-536C-4F88-A0D5-A0F16652C685}" destId="{6055C829-E969-4903-95D3-D8276373F497}" srcOrd="8" destOrd="0" presId="urn:microsoft.com/office/officeart/2008/layout/LinedList"/>
    <dgm:cxn modelId="{EE69597A-4BF6-4139-BF56-53E8A615FBF9}" type="presParOf" srcId="{84A66BB2-536C-4F88-A0D5-A0F16652C685}" destId="{23F83324-F15F-4334-AA78-2FF693A8C2E1}" srcOrd="9" destOrd="0" presId="urn:microsoft.com/office/officeart/2008/layout/LinedList"/>
    <dgm:cxn modelId="{72735371-5CEC-46DC-82E3-724C68D70159}" type="presParOf" srcId="{23F83324-F15F-4334-AA78-2FF693A8C2E1}" destId="{8DE80DF4-5EE5-43B7-A0F5-C85B83B99C2E}" srcOrd="0" destOrd="0" presId="urn:microsoft.com/office/officeart/2008/layout/LinedList"/>
    <dgm:cxn modelId="{B9EE2E47-80EC-49AE-8C66-A2822E65F317}" type="presParOf" srcId="{23F83324-F15F-4334-AA78-2FF693A8C2E1}" destId="{80A0B5F6-9CCE-48DE-98F8-A4D1D567617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35F3B-3295-4A96-B776-CFD6197D340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DA58FCF5-C3CF-423A-B76A-E42E0D00364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rebuchet MS" panose="020B0603020202020204" pitchFamily="34" charset="0"/>
            </a:rPr>
            <a:t>Cash Accounting</a:t>
          </a:r>
        </a:p>
        <a:p>
          <a:pPr>
            <a:lnSpc>
              <a:spcPct val="100000"/>
            </a:lnSpc>
          </a:pPr>
          <a:r>
            <a:rPr lang="en-US" dirty="0">
              <a:latin typeface="Trebuchet MS" panose="020B0603020202020204" pitchFamily="34" charset="0"/>
            </a:rPr>
            <a:t>Record activity when money is received or paid.</a:t>
          </a:r>
        </a:p>
      </dgm:t>
    </dgm:pt>
    <dgm:pt modelId="{9DF27687-43D2-44F6-B357-764DF4BA24F0}" type="parTrans" cxnId="{72355F70-0559-4423-8C01-E2B5E5F3FFF7}">
      <dgm:prSet/>
      <dgm:spPr/>
      <dgm:t>
        <a:bodyPr/>
        <a:lstStyle/>
        <a:p>
          <a:endParaRPr lang="en-US"/>
        </a:p>
      </dgm:t>
    </dgm:pt>
    <dgm:pt modelId="{9B86E381-6A70-4DD2-A7AF-8A18AF3FB871}" type="sibTrans" cxnId="{72355F70-0559-4423-8C01-E2B5E5F3FFF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3472B5F-ED8C-4B5B-9310-374B0255FDE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rebuchet MS" panose="020B0603020202020204" pitchFamily="34" charset="0"/>
            </a:rPr>
            <a:t>Why Venue Leaders Care</a:t>
          </a:r>
        </a:p>
        <a:p>
          <a:pPr>
            <a:lnSpc>
              <a:spcPct val="100000"/>
            </a:lnSpc>
          </a:pPr>
          <a:r>
            <a:rPr lang="en-US" dirty="0">
              <a:latin typeface="Trebuchet MS" panose="020B0603020202020204" pitchFamily="34" charset="0"/>
            </a:rPr>
            <a:t>Accrual accounting provides better operational oversight.</a:t>
          </a:r>
        </a:p>
      </dgm:t>
    </dgm:pt>
    <dgm:pt modelId="{5817AE61-2547-4CD9-BCDA-302B41EDCBCD}" type="parTrans" cxnId="{EC95407E-B4EB-4CD1-983D-229C78D38001}">
      <dgm:prSet/>
      <dgm:spPr/>
      <dgm:t>
        <a:bodyPr/>
        <a:lstStyle/>
        <a:p>
          <a:endParaRPr lang="en-US"/>
        </a:p>
      </dgm:t>
    </dgm:pt>
    <dgm:pt modelId="{453F465B-BC26-4420-BD3E-65AE981E7F6F}" type="sibTrans" cxnId="{EC95407E-B4EB-4CD1-983D-229C78D38001}">
      <dgm:prSet/>
      <dgm:spPr/>
      <dgm:t>
        <a:bodyPr/>
        <a:lstStyle/>
        <a:p>
          <a:endParaRPr lang="en-US"/>
        </a:p>
      </dgm:t>
    </dgm:pt>
    <dgm:pt modelId="{6D9D8960-70B4-466C-9F91-F31E5FA6EF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rebuchet MS" panose="020B0603020202020204" pitchFamily="34" charset="0"/>
            </a:rPr>
            <a:t>Accrual Accounting</a:t>
          </a:r>
        </a:p>
        <a:p>
          <a:pPr>
            <a:lnSpc>
              <a:spcPct val="100000"/>
            </a:lnSpc>
          </a:pPr>
          <a:r>
            <a:rPr lang="en-US" dirty="0">
              <a:latin typeface="Trebuchet MS" panose="020B0603020202020204" pitchFamily="34" charset="0"/>
            </a:rPr>
            <a:t>Record activity when it occurs, even if cash hasn't moved.</a:t>
          </a:r>
        </a:p>
      </dgm:t>
    </dgm:pt>
    <dgm:pt modelId="{7DBE500A-AC6B-4C56-9790-E3F02B21AF07}" type="sibTrans" cxnId="{D7FB5834-02EA-4C1F-A9D8-ABDC108B577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37215E1-614D-4DB0-8722-0D29A4174F98}" type="parTrans" cxnId="{D7FB5834-02EA-4C1F-A9D8-ABDC108B5773}">
      <dgm:prSet/>
      <dgm:spPr/>
      <dgm:t>
        <a:bodyPr/>
        <a:lstStyle/>
        <a:p>
          <a:endParaRPr lang="en-US"/>
        </a:p>
      </dgm:t>
    </dgm:pt>
    <dgm:pt modelId="{FCA8F231-D56E-4935-B3CB-0934779E3A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rebuchet MS" panose="020B0603020202020204" pitchFamily="34" charset="0"/>
            </a:rPr>
            <a:t>Example</a:t>
          </a:r>
        </a:p>
        <a:p>
          <a:pPr>
            <a:lnSpc>
              <a:spcPct val="100000"/>
            </a:lnSpc>
          </a:pPr>
          <a:r>
            <a:rPr lang="en-US" dirty="0">
              <a:latin typeface="Trebuchet MS" panose="020B0603020202020204" pitchFamily="34" charset="0"/>
            </a:rPr>
            <a:t>Receive an invoice today, pay it next month.</a:t>
          </a:r>
        </a:p>
      </dgm:t>
    </dgm:pt>
    <dgm:pt modelId="{C0739313-E0E5-4B7F-B850-DE649DA1F4D6}" type="parTrans" cxnId="{C0FF5562-B5A8-4C32-AB70-E54D150AD1B3}">
      <dgm:prSet/>
      <dgm:spPr/>
      <dgm:t>
        <a:bodyPr/>
        <a:lstStyle/>
        <a:p>
          <a:endParaRPr lang="en-US"/>
        </a:p>
      </dgm:t>
    </dgm:pt>
    <dgm:pt modelId="{EBC93A21-B4B2-415B-AC43-04F44CAB3BC4}" type="sibTrans" cxnId="{C0FF5562-B5A8-4C32-AB70-E54D150AD1B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1835DE7-6547-4B75-A67F-C92B8F53778E}" type="pres">
      <dgm:prSet presAssocID="{BAF35F3B-3295-4A96-B776-CFD6197D3407}" presName="root" presStyleCnt="0">
        <dgm:presLayoutVars>
          <dgm:dir/>
          <dgm:resizeHandles val="exact"/>
        </dgm:presLayoutVars>
      </dgm:prSet>
      <dgm:spPr/>
    </dgm:pt>
    <dgm:pt modelId="{F3AA0499-2CBC-4088-9BB5-EF35EAD2DFDB}" type="pres">
      <dgm:prSet presAssocID="{DA58FCF5-C3CF-423A-B76A-E42E0D00364C}" presName="compNode" presStyleCnt="0"/>
      <dgm:spPr/>
    </dgm:pt>
    <dgm:pt modelId="{3F657F9B-80F2-4C3B-8193-9B478310F6A0}" type="pres">
      <dgm:prSet presAssocID="{DA58FCF5-C3CF-423A-B76A-E42E0D00364C}" presName="bgRect" presStyleLbl="bgShp" presStyleIdx="0" presStyleCnt="4"/>
      <dgm:spPr/>
    </dgm:pt>
    <dgm:pt modelId="{AC1D746C-8E67-4BE7-B6CE-A715D366491F}" type="pres">
      <dgm:prSet presAssocID="{DA58FCF5-C3CF-423A-B76A-E42E0D00364C}" presName="iconRect" presStyleLbl="nod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 with solid fill"/>
        </a:ext>
      </dgm:extLst>
    </dgm:pt>
    <dgm:pt modelId="{52F64741-633D-40C2-ABBD-FB2FD87A2D32}" type="pres">
      <dgm:prSet presAssocID="{DA58FCF5-C3CF-423A-B76A-E42E0D00364C}" presName="spaceRect" presStyleCnt="0"/>
      <dgm:spPr/>
    </dgm:pt>
    <dgm:pt modelId="{1F6E6611-7A8D-48E6-99FB-F96A2931742D}" type="pres">
      <dgm:prSet presAssocID="{DA58FCF5-C3CF-423A-B76A-E42E0D00364C}" presName="parTx" presStyleLbl="revTx" presStyleIdx="0" presStyleCnt="4">
        <dgm:presLayoutVars>
          <dgm:chMax val="0"/>
          <dgm:chPref val="0"/>
        </dgm:presLayoutVars>
      </dgm:prSet>
      <dgm:spPr/>
    </dgm:pt>
    <dgm:pt modelId="{7119F43A-DDD1-4063-8322-DD848BE554E6}" type="pres">
      <dgm:prSet presAssocID="{9B86E381-6A70-4DD2-A7AF-8A18AF3FB871}" presName="sibTrans" presStyleCnt="0"/>
      <dgm:spPr/>
    </dgm:pt>
    <dgm:pt modelId="{3C600106-219E-4226-8B06-563A8D56A0C8}" type="pres">
      <dgm:prSet presAssocID="{6D9D8960-70B4-466C-9F91-F31E5FA6EFA7}" presName="compNode" presStyleCnt="0"/>
      <dgm:spPr/>
    </dgm:pt>
    <dgm:pt modelId="{B20AABFB-0173-4C0A-963D-C2E651DE9A0C}" type="pres">
      <dgm:prSet presAssocID="{6D9D8960-70B4-466C-9F91-F31E5FA6EFA7}" presName="bgRect" presStyleLbl="bgShp" presStyleIdx="1" presStyleCnt="4"/>
      <dgm:spPr/>
    </dgm:pt>
    <dgm:pt modelId="{3527D9F1-2864-45EB-B439-2824F4FC7122}" type="pres">
      <dgm:prSet presAssocID="{6D9D8960-70B4-466C-9F91-F31E5FA6EFA7}" presName="iconRect" presStyleLbl="node1" presStyleIdx="1" presStyleCnt="4"/>
      <dgm:spPr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034737A1-061C-4F7B-A501-6ECFF40B005D}" type="pres">
      <dgm:prSet presAssocID="{6D9D8960-70B4-466C-9F91-F31E5FA6EFA7}" presName="spaceRect" presStyleCnt="0"/>
      <dgm:spPr/>
    </dgm:pt>
    <dgm:pt modelId="{63131502-D2E3-451B-85A7-D61A640B8B6D}" type="pres">
      <dgm:prSet presAssocID="{6D9D8960-70B4-466C-9F91-F31E5FA6EFA7}" presName="parTx" presStyleLbl="revTx" presStyleIdx="1" presStyleCnt="4">
        <dgm:presLayoutVars>
          <dgm:chMax val="0"/>
          <dgm:chPref val="0"/>
        </dgm:presLayoutVars>
      </dgm:prSet>
      <dgm:spPr/>
    </dgm:pt>
    <dgm:pt modelId="{15306D0E-003F-44A3-87B9-1F6B99D59E21}" type="pres">
      <dgm:prSet presAssocID="{7DBE500A-AC6B-4C56-9790-E3F02B21AF07}" presName="sibTrans" presStyleCnt="0"/>
      <dgm:spPr/>
    </dgm:pt>
    <dgm:pt modelId="{478C4EED-A60F-49AB-9F74-A297A4A53068}" type="pres">
      <dgm:prSet presAssocID="{FCA8F231-D56E-4935-B3CB-0934779E3A6E}" presName="compNode" presStyleCnt="0"/>
      <dgm:spPr/>
    </dgm:pt>
    <dgm:pt modelId="{1DEF4655-ED72-4A31-AEB7-BC08BD84A9CB}" type="pres">
      <dgm:prSet presAssocID="{FCA8F231-D56E-4935-B3CB-0934779E3A6E}" presName="bgRect" presStyleLbl="bgShp" presStyleIdx="2" presStyleCnt="4"/>
      <dgm:spPr/>
    </dgm:pt>
    <dgm:pt modelId="{E8ADCC18-2658-4B51-8938-08AB4EE50B5E}" type="pres">
      <dgm:prSet presAssocID="{FCA8F231-D56E-4935-B3CB-0934779E3A6E}" presName="iconRect" presStyleLbl="nod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5ED0E769-355B-402E-A87D-077AD9AF1504}" type="pres">
      <dgm:prSet presAssocID="{FCA8F231-D56E-4935-B3CB-0934779E3A6E}" presName="spaceRect" presStyleCnt="0"/>
      <dgm:spPr/>
    </dgm:pt>
    <dgm:pt modelId="{75660A9A-CA4B-4F2B-960C-3BEA6A602762}" type="pres">
      <dgm:prSet presAssocID="{FCA8F231-D56E-4935-B3CB-0934779E3A6E}" presName="parTx" presStyleLbl="revTx" presStyleIdx="2" presStyleCnt="4">
        <dgm:presLayoutVars>
          <dgm:chMax val="0"/>
          <dgm:chPref val="0"/>
        </dgm:presLayoutVars>
      </dgm:prSet>
      <dgm:spPr/>
    </dgm:pt>
    <dgm:pt modelId="{C851D309-2D78-49E3-A866-82207FE906EE}" type="pres">
      <dgm:prSet presAssocID="{EBC93A21-B4B2-415B-AC43-04F44CAB3BC4}" presName="sibTrans" presStyleCnt="0"/>
      <dgm:spPr/>
    </dgm:pt>
    <dgm:pt modelId="{0A4FA761-A368-401B-91AB-9376E51D58B9}" type="pres">
      <dgm:prSet presAssocID="{A3472B5F-ED8C-4B5B-9310-374B0255FDEE}" presName="compNode" presStyleCnt="0"/>
      <dgm:spPr/>
    </dgm:pt>
    <dgm:pt modelId="{75FFB38B-8795-4132-81C6-0D586F9C45C4}" type="pres">
      <dgm:prSet presAssocID="{A3472B5F-ED8C-4B5B-9310-374B0255FDEE}" presName="bgRect" presStyleLbl="bgShp" presStyleIdx="3" presStyleCnt="4" custLinFactNeighborY="32284"/>
      <dgm:spPr/>
    </dgm:pt>
    <dgm:pt modelId="{237C29D4-455E-4129-915F-25DDA35C79B7}" type="pres">
      <dgm:prSet presAssocID="{A3472B5F-ED8C-4B5B-9310-374B0255FDEE}" presName="iconRect" presStyleLbl="nod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dium with solid fill"/>
        </a:ext>
      </dgm:extLst>
    </dgm:pt>
    <dgm:pt modelId="{0B9F2DD9-300E-472C-9B89-E9AFF25D3B58}" type="pres">
      <dgm:prSet presAssocID="{A3472B5F-ED8C-4B5B-9310-374B0255FDEE}" presName="spaceRect" presStyleCnt="0"/>
      <dgm:spPr/>
    </dgm:pt>
    <dgm:pt modelId="{49A99D37-0C28-4679-9D7B-E9B2D2C6CEFF}" type="pres">
      <dgm:prSet presAssocID="{A3472B5F-ED8C-4B5B-9310-374B0255FDE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7FB5834-02EA-4C1F-A9D8-ABDC108B5773}" srcId="{BAF35F3B-3295-4A96-B776-CFD6197D3407}" destId="{6D9D8960-70B4-466C-9F91-F31E5FA6EFA7}" srcOrd="1" destOrd="0" parTransId="{337215E1-614D-4DB0-8722-0D29A4174F98}" sibTransId="{7DBE500A-AC6B-4C56-9790-E3F02B21AF07}"/>
    <dgm:cxn modelId="{C0FF5562-B5A8-4C32-AB70-E54D150AD1B3}" srcId="{BAF35F3B-3295-4A96-B776-CFD6197D3407}" destId="{FCA8F231-D56E-4935-B3CB-0934779E3A6E}" srcOrd="2" destOrd="0" parTransId="{C0739313-E0E5-4B7F-B850-DE649DA1F4D6}" sibTransId="{EBC93A21-B4B2-415B-AC43-04F44CAB3BC4}"/>
    <dgm:cxn modelId="{5CBC0863-9369-4DF5-8905-F46CCAAB95B1}" type="presOf" srcId="{A3472B5F-ED8C-4B5B-9310-374B0255FDEE}" destId="{49A99D37-0C28-4679-9D7B-E9B2D2C6CEFF}" srcOrd="0" destOrd="0" presId="urn:microsoft.com/office/officeart/2018/2/layout/IconVerticalSolidList"/>
    <dgm:cxn modelId="{1B170B4B-A44D-4572-A969-DAECAD46DED5}" type="presOf" srcId="{FCA8F231-D56E-4935-B3CB-0934779E3A6E}" destId="{75660A9A-CA4B-4F2B-960C-3BEA6A602762}" srcOrd="0" destOrd="0" presId="urn:microsoft.com/office/officeart/2018/2/layout/IconVerticalSolidList"/>
    <dgm:cxn modelId="{72355F70-0559-4423-8C01-E2B5E5F3FFF7}" srcId="{BAF35F3B-3295-4A96-B776-CFD6197D3407}" destId="{DA58FCF5-C3CF-423A-B76A-E42E0D00364C}" srcOrd="0" destOrd="0" parTransId="{9DF27687-43D2-44F6-B357-764DF4BA24F0}" sibTransId="{9B86E381-6A70-4DD2-A7AF-8A18AF3FB871}"/>
    <dgm:cxn modelId="{EC95407E-B4EB-4CD1-983D-229C78D38001}" srcId="{BAF35F3B-3295-4A96-B776-CFD6197D3407}" destId="{A3472B5F-ED8C-4B5B-9310-374B0255FDEE}" srcOrd="3" destOrd="0" parTransId="{5817AE61-2547-4CD9-BCDA-302B41EDCBCD}" sibTransId="{453F465B-BC26-4420-BD3E-65AE981E7F6F}"/>
    <dgm:cxn modelId="{94C79EC5-2D52-42C9-952C-85A8641E19B2}" type="presOf" srcId="{DA58FCF5-C3CF-423A-B76A-E42E0D00364C}" destId="{1F6E6611-7A8D-48E6-99FB-F96A2931742D}" srcOrd="0" destOrd="0" presId="urn:microsoft.com/office/officeart/2018/2/layout/IconVerticalSolidList"/>
    <dgm:cxn modelId="{59AC01D4-CAEE-4C21-8246-587DA537050A}" type="presOf" srcId="{6D9D8960-70B4-466C-9F91-F31E5FA6EFA7}" destId="{63131502-D2E3-451B-85A7-D61A640B8B6D}" srcOrd="0" destOrd="0" presId="urn:microsoft.com/office/officeart/2018/2/layout/IconVerticalSolidList"/>
    <dgm:cxn modelId="{611A4BD6-A4B6-49E1-82A3-0B220EE59E19}" type="presOf" srcId="{BAF35F3B-3295-4A96-B776-CFD6197D3407}" destId="{91835DE7-6547-4B75-A67F-C92B8F53778E}" srcOrd="0" destOrd="0" presId="urn:microsoft.com/office/officeart/2018/2/layout/IconVerticalSolidList"/>
    <dgm:cxn modelId="{D3FA5248-622E-42FC-A8CD-878AA94CAEFC}" type="presParOf" srcId="{91835DE7-6547-4B75-A67F-C92B8F53778E}" destId="{F3AA0499-2CBC-4088-9BB5-EF35EAD2DFDB}" srcOrd="0" destOrd="0" presId="urn:microsoft.com/office/officeart/2018/2/layout/IconVerticalSolidList"/>
    <dgm:cxn modelId="{B8E5175C-0748-4592-8E2D-758AA3EBACCE}" type="presParOf" srcId="{F3AA0499-2CBC-4088-9BB5-EF35EAD2DFDB}" destId="{3F657F9B-80F2-4C3B-8193-9B478310F6A0}" srcOrd="0" destOrd="0" presId="urn:microsoft.com/office/officeart/2018/2/layout/IconVerticalSolidList"/>
    <dgm:cxn modelId="{A8894A16-0460-45B3-9D0A-80F3B54F727C}" type="presParOf" srcId="{F3AA0499-2CBC-4088-9BB5-EF35EAD2DFDB}" destId="{AC1D746C-8E67-4BE7-B6CE-A715D366491F}" srcOrd="1" destOrd="0" presId="urn:microsoft.com/office/officeart/2018/2/layout/IconVerticalSolidList"/>
    <dgm:cxn modelId="{176B2DE6-1F63-44C1-966E-9CF99968F1F3}" type="presParOf" srcId="{F3AA0499-2CBC-4088-9BB5-EF35EAD2DFDB}" destId="{52F64741-633D-40C2-ABBD-FB2FD87A2D32}" srcOrd="2" destOrd="0" presId="urn:microsoft.com/office/officeart/2018/2/layout/IconVerticalSolidList"/>
    <dgm:cxn modelId="{FBF90AAF-E8DC-4481-8F04-33C89CF52DC5}" type="presParOf" srcId="{F3AA0499-2CBC-4088-9BB5-EF35EAD2DFDB}" destId="{1F6E6611-7A8D-48E6-99FB-F96A2931742D}" srcOrd="3" destOrd="0" presId="urn:microsoft.com/office/officeart/2018/2/layout/IconVerticalSolidList"/>
    <dgm:cxn modelId="{F8EEE1BF-CB7F-4CEF-9988-7D00D0522D1D}" type="presParOf" srcId="{91835DE7-6547-4B75-A67F-C92B8F53778E}" destId="{7119F43A-DDD1-4063-8322-DD848BE554E6}" srcOrd="1" destOrd="0" presId="urn:microsoft.com/office/officeart/2018/2/layout/IconVerticalSolidList"/>
    <dgm:cxn modelId="{79225F57-E403-47AB-8C75-D7D16B4834E3}" type="presParOf" srcId="{91835DE7-6547-4B75-A67F-C92B8F53778E}" destId="{3C600106-219E-4226-8B06-563A8D56A0C8}" srcOrd="2" destOrd="0" presId="urn:microsoft.com/office/officeart/2018/2/layout/IconVerticalSolidList"/>
    <dgm:cxn modelId="{5B562358-48D4-4047-8F49-2B447AE03B2A}" type="presParOf" srcId="{3C600106-219E-4226-8B06-563A8D56A0C8}" destId="{B20AABFB-0173-4C0A-963D-C2E651DE9A0C}" srcOrd="0" destOrd="0" presId="urn:microsoft.com/office/officeart/2018/2/layout/IconVerticalSolidList"/>
    <dgm:cxn modelId="{007959D1-28D7-4DC0-8E7A-B8EF2A9AA3E0}" type="presParOf" srcId="{3C600106-219E-4226-8B06-563A8D56A0C8}" destId="{3527D9F1-2864-45EB-B439-2824F4FC7122}" srcOrd="1" destOrd="0" presId="urn:microsoft.com/office/officeart/2018/2/layout/IconVerticalSolidList"/>
    <dgm:cxn modelId="{F25EFB3D-E3C3-422F-AEFA-4143853A5C6C}" type="presParOf" srcId="{3C600106-219E-4226-8B06-563A8D56A0C8}" destId="{034737A1-061C-4F7B-A501-6ECFF40B005D}" srcOrd="2" destOrd="0" presId="urn:microsoft.com/office/officeart/2018/2/layout/IconVerticalSolidList"/>
    <dgm:cxn modelId="{E58C37C4-A4DF-4D00-A4D5-E7CB6D1DA74E}" type="presParOf" srcId="{3C600106-219E-4226-8B06-563A8D56A0C8}" destId="{63131502-D2E3-451B-85A7-D61A640B8B6D}" srcOrd="3" destOrd="0" presId="urn:microsoft.com/office/officeart/2018/2/layout/IconVerticalSolidList"/>
    <dgm:cxn modelId="{3764A304-3383-4DCA-B617-427B65CB70E2}" type="presParOf" srcId="{91835DE7-6547-4B75-A67F-C92B8F53778E}" destId="{15306D0E-003F-44A3-87B9-1F6B99D59E21}" srcOrd="3" destOrd="0" presId="urn:microsoft.com/office/officeart/2018/2/layout/IconVerticalSolidList"/>
    <dgm:cxn modelId="{B9903831-5D57-4BA6-A5ED-BA6D211E63E4}" type="presParOf" srcId="{91835DE7-6547-4B75-A67F-C92B8F53778E}" destId="{478C4EED-A60F-49AB-9F74-A297A4A53068}" srcOrd="4" destOrd="0" presId="urn:microsoft.com/office/officeart/2018/2/layout/IconVerticalSolidList"/>
    <dgm:cxn modelId="{91AE48C4-DA32-4BFC-8D75-C0CA15CBB9F6}" type="presParOf" srcId="{478C4EED-A60F-49AB-9F74-A297A4A53068}" destId="{1DEF4655-ED72-4A31-AEB7-BC08BD84A9CB}" srcOrd="0" destOrd="0" presId="urn:microsoft.com/office/officeart/2018/2/layout/IconVerticalSolidList"/>
    <dgm:cxn modelId="{4F56292B-B1F7-4BEE-BB7E-78BCCCF2D158}" type="presParOf" srcId="{478C4EED-A60F-49AB-9F74-A297A4A53068}" destId="{E8ADCC18-2658-4B51-8938-08AB4EE50B5E}" srcOrd="1" destOrd="0" presId="urn:microsoft.com/office/officeart/2018/2/layout/IconVerticalSolidList"/>
    <dgm:cxn modelId="{2E751BF3-8D90-4DA8-AB65-D33E4F44B99E}" type="presParOf" srcId="{478C4EED-A60F-49AB-9F74-A297A4A53068}" destId="{5ED0E769-355B-402E-A87D-077AD9AF1504}" srcOrd="2" destOrd="0" presId="urn:microsoft.com/office/officeart/2018/2/layout/IconVerticalSolidList"/>
    <dgm:cxn modelId="{69633358-472D-44CB-863B-2929A0783CED}" type="presParOf" srcId="{478C4EED-A60F-49AB-9F74-A297A4A53068}" destId="{75660A9A-CA4B-4F2B-960C-3BEA6A602762}" srcOrd="3" destOrd="0" presId="urn:microsoft.com/office/officeart/2018/2/layout/IconVerticalSolidList"/>
    <dgm:cxn modelId="{27115A22-A662-4B86-8699-1845D4901904}" type="presParOf" srcId="{91835DE7-6547-4B75-A67F-C92B8F53778E}" destId="{C851D309-2D78-49E3-A866-82207FE906EE}" srcOrd="5" destOrd="0" presId="urn:microsoft.com/office/officeart/2018/2/layout/IconVerticalSolidList"/>
    <dgm:cxn modelId="{D1AF9107-89E2-4FAE-8FD1-21C0A3F99EB6}" type="presParOf" srcId="{91835DE7-6547-4B75-A67F-C92B8F53778E}" destId="{0A4FA761-A368-401B-91AB-9376E51D58B9}" srcOrd="6" destOrd="0" presId="urn:microsoft.com/office/officeart/2018/2/layout/IconVerticalSolidList"/>
    <dgm:cxn modelId="{AC9E77BB-7117-4FA2-8C2C-81892EEFA359}" type="presParOf" srcId="{0A4FA761-A368-401B-91AB-9376E51D58B9}" destId="{75FFB38B-8795-4132-81C6-0D586F9C45C4}" srcOrd="0" destOrd="0" presId="urn:microsoft.com/office/officeart/2018/2/layout/IconVerticalSolidList"/>
    <dgm:cxn modelId="{CD2BC19D-815A-4DFA-BFF9-3C92F8A011C1}" type="presParOf" srcId="{0A4FA761-A368-401B-91AB-9376E51D58B9}" destId="{237C29D4-455E-4129-915F-25DDA35C79B7}" srcOrd="1" destOrd="0" presId="urn:microsoft.com/office/officeart/2018/2/layout/IconVerticalSolidList"/>
    <dgm:cxn modelId="{00DAE64B-AABD-4B67-82F0-16C713874D57}" type="presParOf" srcId="{0A4FA761-A368-401B-91AB-9376E51D58B9}" destId="{0B9F2DD9-300E-472C-9B89-E9AFF25D3B58}" srcOrd="2" destOrd="0" presId="urn:microsoft.com/office/officeart/2018/2/layout/IconVerticalSolidList"/>
    <dgm:cxn modelId="{13785DE6-65A6-416E-8D9A-90B347D45F71}" type="presParOf" srcId="{0A4FA761-A368-401B-91AB-9376E51D58B9}" destId="{49A99D37-0C28-4679-9D7B-E9B2D2C6CEF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C2CC1F-6300-43BB-A0CA-0795D8FD54F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0"/>
      <dgm:spPr/>
    </dgm:pt>
    <dgm:pt modelId="{27F311CF-116C-494F-9E77-050E63F30636}">
      <dgm:prSet phldrT="[Text]" phldr="1"/>
      <dgm:spPr/>
      <dgm:t>
        <a:bodyPr/>
        <a:lstStyle/>
        <a:p>
          <a:endParaRPr lang="en-US"/>
        </a:p>
      </dgm:t>
    </dgm:pt>
    <dgm:pt modelId="{5388A0CB-7B01-4152-ADB7-2D1FABD69755}" type="parTrans" cxnId="{1A6A3F5D-F621-4A95-8E98-EA1DC162B26F}">
      <dgm:prSet/>
      <dgm:spPr/>
      <dgm:t>
        <a:bodyPr/>
        <a:lstStyle/>
        <a:p>
          <a:endParaRPr lang="en-US"/>
        </a:p>
      </dgm:t>
    </dgm:pt>
    <dgm:pt modelId="{A437B8F8-46E9-4A41-986C-7465002A6446}" type="sibTrans" cxnId="{1A6A3F5D-F621-4A95-8E98-EA1DC162B26F}">
      <dgm:prSet/>
      <dgm:spPr/>
      <dgm:t>
        <a:bodyPr/>
        <a:lstStyle/>
        <a:p>
          <a:endParaRPr lang="en-US"/>
        </a:p>
      </dgm:t>
    </dgm:pt>
    <dgm:pt modelId="{992EBACD-39DE-48BA-AF5D-63FE0D038FD1}">
      <dgm:prSet phldrT="[Text]" phldr="1"/>
      <dgm:spPr/>
      <dgm:t>
        <a:bodyPr/>
        <a:lstStyle/>
        <a:p>
          <a:endParaRPr lang="en-US"/>
        </a:p>
      </dgm:t>
    </dgm:pt>
    <dgm:pt modelId="{E42D7093-A27E-4702-9203-C5858BBAB149}" type="parTrans" cxnId="{2165E6FB-0902-4D0B-B9EE-1EC49C737F4F}">
      <dgm:prSet/>
      <dgm:spPr/>
      <dgm:t>
        <a:bodyPr/>
        <a:lstStyle/>
        <a:p>
          <a:endParaRPr lang="en-US"/>
        </a:p>
      </dgm:t>
    </dgm:pt>
    <dgm:pt modelId="{42BC589E-1BEB-48C3-BEA1-250EB6DC7FF3}" type="sibTrans" cxnId="{2165E6FB-0902-4D0B-B9EE-1EC49C737F4F}">
      <dgm:prSet/>
      <dgm:spPr/>
      <dgm:t>
        <a:bodyPr/>
        <a:lstStyle/>
        <a:p>
          <a:endParaRPr lang="en-US"/>
        </a:p>
      </dgm:t>
    </dgm:pt>
    <dgm:pt modelId="{B36D407E-F035-4FA5-ADB7-F2B3AB348F41}">
      <dgm:prSet phldrT="[Text]" phldr="1"/>
      <dgm:spPr/>
      <dgm:t>
        <a:bodyPr/>
        <a:lstStyle/>
        <a:p>
          <a:endParaRPr lang="en-US"/>
        </a:p>
      </dgm:t>
    </dgm:pt>
    <dgm:pt modelId="{909B69F9-08CE-4915-871B-E6BF3B1026B7}" type="parTrans" cxnId="{4DC7963D-1E97-4A84-A38C-E8C896746DDF}">
      <dgm:prSet/>
      <dgm:spPr/>
      <dgm:t>
        <a:bodyPr/>
        <a:lstStyle/>
        <a:p>
          <a:endParaRPr lang="en-US"/>
        </a:p>
      </dgm:t>
    </dgm:pt>
    <dgm:pt modelId="{9B718992-B488-46A1-AE9B-00A9B15C7253}" type="sibTrans" cxnId="{4DC7963D-1E97-4A84-A38C-E8C896746DDF}">
      <dgm:prSet/>
      <dgm:spPr/>
      <dgm:t>
        <a:bodyPr/>
        <a:lstStyle/>
        <a:p>
          <a:endParaRPr lang="en-US"/>
        </a:p>
      </dgm:t>
    </dgm:pt>
    <dgm:pt modelId="{6870402D-9291-40B6-A378-D49DA0470DB5}" type="pres">
      <dgm:prSet presAssocID="{C0C2CC1F-6300-43BB-A0CA-0795D8FD54F1}" presName="Name0" presStyleCnt="0">
        <dgm:presLayoutVars>
          <dgm:dir/>
          <dgm:resizeHandles val="exact"/>
        </dgm:presLayoutVars>
      </dgm:prSet>
      <dgm:spPr/>
    </dgm:pt>
    <dgm:pt modelId="{636D8833-A82F-4018-BCC2-DCEE09718B9E}" type="pres">
      <dgm:prSet presAssocID="{27F311CF-116C-494F-9E77-050E63F30636}" presName="node" presStyleLbl="node1" presStyleIdx="0" presStyleCnt="3">
        <dgm:presLayoutVars>
          <dgm:bulletEnabled val="1"/>
        </dgm:presLayoutVars>
      </dgm:prSet>
      <dgm:spPr/>
    </dgm:pt>
    <dgm:pt modelId="{D5EE60F9-6708-49C3-BEE2-11E8EA59B459}" type="pres">
      <dgm:prSet presAssocID="{A437B8F8-46E9-4A41-986C-7465002A6446}" presName="sibTrans" presStyleLbl="sibTrans2D1" presStyleIdx="0" presStyleCnt="2"/>
      <dgm:spPr/>
    </dgm:pt>
    <dgm:pt modelId="{2CB1DF8C-EDD9-465D-B653-EC77B316770B}" type="pres">
      <dgm:prSet presAssocID="{A437B8F8-46E9-4A41-986C-7465002A6446}" presName="connectorText" presStyleLbl="sibTrans2D1" presStyleIdx="0" presStyleCnt="2"/>
      <dgm:spPr/>
    </dgm:pt>
    <dgm:pt modelId="{A7776CB8-90DE-4177-846F-8114F4AFCC03}" type="pres">
      <dgm:prSet presAssocID="{992EBACD-39DE-48BA-AF5D-63FE0D038FD1}" presName="node" presStyleLbl="node1" presStyleIdx="1" presStyleCnt="3">
        <dgm:presLayoutVars>
          <dgm:bulletEnabled val="1"/>
        </dgm:presLayoutVars>
      </dgm:prSet>
      <dgm:spPr/>
    </dgm:pt>
    <dgm:pt modelId="{013379DA-7DD0-49F2-B764-79FF4C660F6D}" type="pres">
      <dgm:prSet presAssocID="{42BC589E-1BEB-48C3-BEA1-250EB6DC7FF3}" presName="sibTrans" presStyleLbl="sibTrans2D1" presStyleIdx="1" presStyleCnt="2"/>
      <dgm:spPr/>
    </dgm:pt>
    <dgm:pt modelId="{DB11E5F9-C36F-454E-B548-138F7B5BA4E9}" type="pres">
      <dgm:prSet presAssocID="{42BC589E-1BEB-48C3-BEA1-250EB6DC7FF3}" presName="connectorText" presStyleLbl="sibTrans2D1" presStyleIdx="1" presStyleCnt="2"/>
      <dgm:spPr/>
    </dgm:pt>
    <dgm:pt modelId="{31DB79CB-C7C1-484D-B885-0BA40CD7730B}" type="pres">
      <dgm:prSet presAssocID="{B36D407E-F035-4FA5-ADB7-F2B3AB348F41}" presName="node" presStyleLbl="node1" presStyleIdx="2" presStyleCnt="3">
        <dgm:presLayoutVars>
          <dgm:bulletEnabled val="1"/>
        </dgm:presLayoutVars>
      </dgm:prSet>
      <dgm:spPr/>
    </dgm:pt>
  </dgm:ptLst>
  <dgm:cxnLst>
    <dgm:cxn modelId="{707D9A10-1238-4738-B4EE-2C3D672B4D18}" type="presOf" srcId="{B36D407E-F035-4FA5-ADB7-F2B3AB348F41}" destId="{31DB79CB-C7C1-484D-B885-0BA40CD7730B}" srcOrd="0" destOrd="0" presId="urn:microsoft.com/office/officeart/2005/8/layout/process1"/>
    <dgm:cxn modelId="{19B48929-ACF5-4363-BEC0-75233E88F80E}" type="presOf" srcId="{A437B8F8-46E9-4A41-986C-7465002A6446}" destId="{D5EE60F9-6708-49C3-BEE2-11E8EA59B459}" srcOrd="0" destOrd="0" presId="urn:microsoft.com/office/officeart/2005/8/layout/process1"/>
    <dgm:cxn modelId="{4DC7963D-1E97-4A84-A38C-E8C896746DDF}" srcId="{C0C2CC1F-6300-43BB-A0CA-0795D8FD54F1}" destId="{B36D407E-F035-4FA5-ADB7-F2B3AB348F41}" srcOrd="2" destOrd="0" parTransId="{909B69F9-08CE-4915-871B-E6BF3B1026B7}" sibTransId="{9B718992-B488-46A1-AE9B-00A9B15C7253}"/>
    <dgm:cxn modelId="{1A6A3F5D-F621-4A95-8E98-EA1DC162B26F}" srcId="{C0C2CC1F-6300-43BB-A0CA-0795D8FD54F1}" destId="{27F311CF-116C-494F-9E77-050E63F30636}" srcOrd="0" destOrd="0" parTransId="{5388A0CB-7B01-4152-ADB7-2D1FABD69755}" sibTransId="{A437B8F8-46E9-4A41-986C-7465002A6446}"/>
    <dgm:cxn modelId="{9D9F6E66-02B3-43FB-8F12-32ECA51E35E1}" type="presOf" srcId="{A437B8F8-46E9-4A41-986C-7465002A6446}" destId="{2CB1DF8C-EDD9-465D-B653-EC77B316770B}" srcOrd="1" destOrd="0" presId="urn:microsoft.com/office/officeart/2005/8/layout/process1"/>
    <dgm:cxn modelId="{D3E10D4B-2345-4561-9268-E325BCDD1878}" type="presOf" srcId="{42BC589E-1BEB-48C3-BEA1-250EB6DC7FF3}" destId="{013379DA-7DD0-49F2-B764-79FF4C660F6D}" srcOrd="0" destOrd="0" presId="urn:microsoft.com/office/officeart/2005/8/layout/process1"/>
    <dgm:cxn modelId="{94CCFB72-265A-4744-96A8-45FED3476681}" type="presOf" srcId="{27F311CF-116C-494F-9E77-050E63F30636}" destId="{636D8833-A82F-4018-BCC2-DCEE09718B9E}" srcOrd="0" destOrd="0" presId="urn:microsoft.com/office/officeart/2005/8/layout/process1"/>
    <dgm:cxn modelId="{435BF39A-56D6-428C-A1BB-11BFF2700D45}" type="presOf" srcId="{42BC589E-1BEB-48C3-BEA1-250EB6DC7FF3}" destId="{DB11E5F9-C36F-454E-B548-138F7B5BA4E9}" srcOrd="1" destOrd="0" presId="urn:microsoft.com/office/officeart/2005/8/layout/process1"/>
    <dgm:cxn modelId="{292A9AA0-FB38-410B-82CB-461965955B65}" type="presOf" srcId="{992EBACD-39DE-48BA-AF5D-63FE0D038FD1}" destId="{A7776CB8-90DE-4177-846F-8114F4AFCC03}" srcOrd="0" destOrd="0" presId="urn:microsoft.com/office/officeart/2005/8/layout/process1"/>
    <dgm:cxn modelId="{0A211FEE-43B4-4A0E-AF27-9A3395939F79}" type="presOf" srcId="{C0C2CC1F-6300-43BB-A0CA-0795D8FD54F1}" destId="{6870402D-9291-40B6-A378-D49DA0470DB5}" srcOrd="0" destOrd="0" presId="urn:microsoft.com/office/officeart/2005/8/layout/process1"/>
    <dgm:cxn modelId="{2165E6FB-0902-4D0B-B9EE-1EC49C737F4F}" srcId="{C0C2CC1F-6300-43BB-A0CA-0795D8FD54F1}" destId="{992EBACD-39DE-48BA-AF5D-63FE0D038FD1}" srcOrd="1" destOrd="0" parTransId="{E42D7093-A27E-4702-9203-C5858BBAB149}" sibTransId="{42BC589E-1BEB-48C3-BEA1-250EB6DC7FF3}"/>
    <dgm:cxn modelId="{E02B02DB-2544-443F-90F3-020E772C8341}" type="presParOf" srcId="{6870402D-9291-40B6-A378-D49DA0470DB5}" destId="{636D8833-A82F-4018-BCC2-DCEE09718B9E}" srcOrd="0" destOrd="0" presId="urn:microsoft.com/office/officeart/2005/8/layout/process1"/>
    <dgm:cxn modelId="{0A17D88D-EE24-476E-B56A-C6F2CDF68EBF}" type="presParOf" srcId="{6870402D-9291-40B6-A378-D49DA0470DB5}" destId="{D5EE60F9-6708-49C3-BEE2-11E8EA59B459}" srcOrd="1" destOrd="0" presId="urn:microsoft.com/office/officeart/2005/8/layout/process1"/>
    <dgm:cxn modelId="{28421637-D058-4214-9647-9BFDD0992A2C}" type="presParOf" srcId="{D5EE60F9-6708-49C3-BEE2-11E8EA59B459}" destId="{2CB1DF8C-EDD9-465D-B653-EC77B316770B}" srcOrd="0" destOrd="0" presId="urn:microsoft.com/office/officeart/2005/8/layout/process1"/>
    <dgm:cxn modelId="{705CE43F-44E2-4565-8D40-1A1D1D2C25B7}" type="presParOf" srcId="{6870402D-9291-40B6-A378-D49DA0470DB5}" destId="{A7776CB8-90DE-4177-846F-8114F4AFCC03}" srcOrd="2" destOrd="0" presId="urn:microsoft.com/office/officeart/2005/8/layout/process1"/>
    <dgm:cxn modelId="{FAB3C9D6-B1A2-4EEA-B781-FD632595E9F2}" type="presParOf" srcId="{6870402D-9291-40B6-A378-D49DA0470DB5}" destId="{013379DA-7DD0-49F2-B764-79FF4C660F6D}" srcOrd="3" destOrd="0" presId="urn:microsoft.com/office/officeart/2005/8/layout/process1"/>
    <dgm:cxn modelId="{EB252A4C-F3BA-42EB-80F2-96C5708A2439}" type="presParOf" srcId="{013379DA-7DD0-49F2-B764-79FF4C660F6D}" destId="{DB11E5F9-C36F-454E-B548-138F7B5BA4E9}" srcOrd="0" destOrd="0" presId="urn:microsoft.com/office/officeart/2005/8/layout/process1"/>
    <dgm:cxn modelId="{C1F21A33-69D3-42CA-BEB4-EEF13101EAF5}" type="presParOf" srcId="{6870402D-9291-40B6-A378-D49DA0470DB5}" destId="{31DB79CB-C7C1-484D-B885-0BA40CD7730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7AAA1A-7292-43AC-B663-8728E9D56B8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61DEAA8C-95C4-46C2-8110-CF06826248FE}">
      <dgm:prSet phldrT="[Text]"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OPERATE</a:t>
          </a:r>
        </a:p>
        <a:p>
          <a:pPr>
            <a:lnSpc>
              <a:spcPct val="100000"/>
            </a:lnSpc>
            <a:defRPr cap="all"/>
          </a:pPr>
          <a:r>
            <a:rPr lang="en-US" sz="1600" i="1" kern="1200" dirty="0">
              <a:latin typeface="Calibri" panose="020F0502020204030204"/>
              <a:ea typeface="+mn-ea"/>
              <a:cs typeface="+mn-cs"/>
            </a:rPr>
            <a:t>Events occur</a:t>
          </a:r>
        </a:p>
      </dgm:t>
    </dgm:pt>
    <dgm:pt modelId="{02A27BE0-273C-4A95-9F58-C5974E015A7C}" type="parTrans" cxnId="{0C1BCC46-3E9F-4EB0-9E74-017F5A34DF96}">
      <dgm:prSet/>
      <dgm:spPr/>
      <dgm:t>
        <a:bodyPr/>
        <a:lstStyle/>
        <a:p>
          <a:endParaRPr lang="en-US"/>
        </a:p>
      </dgm:t>
    </dgm:pt>
    <dgm:pt modelId="{9EA14DBE-B11D-4AB2-AB70-E9552FC299EB}" type="sibTrans" cxnId="{0C1BCC46-3E9F-4EB0-9E74-017F5A34DF96}">
      <dgm:prSet/>
      <dgm:spPr/>
      <dgm:t>
        <a:bodyPr/>
        <a:lstStyle/>
        <a:p>
          <a:endParaRPr lang="en-US"/>
        </a:p>
      </dgm:t>
    </dgm:pt>
    <dgm:pt modelId="{A3430E06-5664-46D3-8DD7-BB9EA54CFFC8}">
      <dgm:prSet phldrT="[Text]"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b="1" dirty="0"/>
            <a:t>RECORD   </a:t>
          </a:r>
        </a:p>
        <a:p>
          <a:pPr>
            <a:lnSpc>
              <a:spcPct val="100000"/>
            </a:lnSpc>
            <a:defRPr cap="all"/>
          </a:pPr>
          <a:r>
            <a:rPr lang="en-US" sz="1600" i="1" dirty="0"/>
            <a:t>Financial activity captured</a:t>
          </a:r>
        </a:p>
      </dgm:t>
    </dgm:pt>
    <dgm:pt modelId="{ACB3AD99-71BF-4D08-9F67-55D42E2658A2}" type="parTrans" cxnId="{24374AA7-96D4-40D2-A7C2-D15848F58C44}">
      <dgm:prSet/>
      <dgm:spPr/>
      <dgm:t>
        <a:bodyPr/>
        <a:lstStyle/>
        <a:p>
          <a:endParaRPr lang="en-US"/>
        </a:p>
      </dgm:t>
    </dgm:pt>
    <dgm:pt modelId="{47D661D7-3001-41C9-BA5F-DCE3E0B33C99}" type="sibTrans" cxnId="{24374AA7-96D4-40D2-A7C2-D15848F58C44}">
      <dgm:prSet/>
      <dgm:spPr/>
      <dgm:t>
        <a:bodyPr/>
        <a:lstStyle/>
        <a:p>
          <a:endParaRPr lang="en-US"/>
        </a:p>
      </dgm:t>
    </dgm:pt>
    <dgm:pt modelId="{CCB2C2AA-E9FE-4C45-94E6-22D3227C59A1}">
      <dgm:prSet phldrT="[Text]"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b="1" dirty="0"/>
            <a:t>REPORT </a:t>
          </a:r>
          <a:r>
            <a:rPr lang="en-US" sz="2000" dirty="0"/>
            <a:t>  </a:t>
          </a:r>
        </a:p>
        <a:p>
          <a:pPr>
            <a:lnSpc>
              <a:spcPct val="100000"/>
            </a:lnSpc>
            <a:defRPr cap="all"/>
          </a:pPr>
          <a:r>
            <a:rPr lang="en-US" sz="1600" i="1" dirty="0"/>
            <a:t>Information summarized</a:t>
          </a:r>
        </a:p>
      </dgm:t>
    </dgm:pt>
    <dgm:pt modelId="{25F592EB-1700-4D6A-9F13-04CC8D8B7DA5}" type="parTrans" cxnId="{D11D707F-EF15-4611-82A1-030114BA87FD}">
      <dgm:prSet/>
      <dgm:spPr/>
      <dgm:t>
        <a:bodyPr/>
        <a:lstStyle/>
        <a:p>
          <a:endParaRPr lang="en-US"/>
        </a:p>
      </dgm:t>
    </dgm:pt>
    <dgm:pt modelId="{B47A9B95-C52C-4194-9974-3538CEA34888}" type="sibTrans" cxnId="{D11D707F-EF15-4611-82A1-030114BA87FD}">
      <dgm:prSet/>
      <dgm:spPr/>
      <dgm:t>
        <a:bodyPr/>
        <a:lstStyle/>
        <a:p>
          <a:endParaRPr lang="en-US"/>
        </a:p>
      </dgm:t>
    </dgm:pt>
    <dgm:pt modelId="{9DA92957-38CA-4A6B-8125-F7F949AD64BB}">
      <dgm:prSet phldrT="[Text]"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b="1" dirty="0"/>
            <a:t>DECIDE    </a:t>
          </a:r>
          <a:r>
            <a:rPr lang="en-US" sz="1700" dirty="0"/>
            <a:t> </a:t>
          </a:r>
        </a:p>
        <a:p>
          <a:pPr>
            <a:lnSpc>
              <a:spcPct val="100000"/>
            </a:lnSpc>
            <a:defRPr cap="all"/>
          </a:pPr>
          <a:r>
            <a:rPr lang="en-US" sz="1600" i="1" dirty="0"/>
            <a:t>Leaders take action</a:t>
          </a:r>
        </a:p>
      </dgm:t>
    </dgm:pt>
    <dgm:pt modelId="{103716CE-5FD5-42A0-B8DF-AFA58654343B}" type="parTrans" cxnId="{AF12735F-86CC-41BA-B77F-7CB1062A3634}">
      <dgm:prSet/>
      <dgm:spPr/>
      <dgm:t>
        <a:bodyPr/>
        <a:lstStyle/>
        <a:p>
          <a:endParaRPr lang="en-US"/>
        </a:p>
      </dgm:t>
    </dgm:pt>
    <dgm:pt modelId="{FBFDCE8B-9E26-4DA2-91C1-345D3CD151D5}" type="sibTrans" cxnId="{AF12735F-86CC-41BA-B77F-7CB1062A3634}">
      <dgm:prSet/>
      <dgm:spPr/>
      <dgm:t>
        <a:bodyPr/>
        <a:lstStyle/>
        <a:p>
          <a:endParaRPr lang="en-US"/>
        </a:p>
      </dgm:t>
    </dgm:pt>
    <dgm:pt modelId="{69AE9587-96F8-436C-975A-4C11FA58392D}" type="pres">
      <dgm:prSet presAssocID="{937AAA1A-7292-43AC-B663-8728E9D56B81}" presName="root" presStyleCnt="0">
        <dgm:presLayoutVars>
          <dgm:dir/>
          <dgm:resizeHandles val="exact"/>
        </dgm:presLayoutVars>
      </dgm:prSet>
      <dgm:spPr/>
    </dgm:pt>
    <dgm:pt modelId="{359927AA-FC03-402D-9469-9F5A6BD97295}" type="pres">
      <dgm:prSet presAssocID="{61DEAA8C-95C4-46C2-8110-CF06826248FE}" presName="compNode" presStyleCnt="0"/>
      <dgm:spPr/>
    </dgm:pt>
    <dgm:pt modelId="{CF7DB54B-4FD2-41EA-8266-D625FE958B31}" type="pres">
      <dgm:prSet presAssocID="{61DEAA8C-95C4-46C2-8110-CF06826248FE}" presName="iconBgRect" presStyleLbl="bgShp" presStyleIdx="0" presStyleCnt="4"/>
      <dgm:spPr/>
    </dgm:pt>
    <dgm:pt modelId="{D4CBA60B-D851-4EC3-A977-FE58DAA0A04D}" type="pres">
      <dgm:prSet presAssocID="{61DEAA8C-95C4-46C2-8110-CF06826248F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"/>
        </a:ext>
      </dgm:extLst>
    </dgm:pt>
    <dgm:pt modelId="{DB1102BA-0EA4-435D-BD7F-0C87D2B2B6E4}" type="pres">
      <dgm:prSet presAssocID="{61DEAA8C-95C4-46C2-8110-CF06826248FE}" presName="spaceRect" presStyleCnt="0"/>
      <dgm:spPr/>
    </dgm:pt>
    <dgm:pt modelId="{B6AA28D7-9B6B-42AB-B045-CDA1A5921158}" type="pres">
      <dgm:prSet presAssocID="{61DEAA8C-95C4-46C2-8110-CF06826248FE}" presName="textRect" presStyleLbl="revTx" presStyleIdx="0" presStyleCnt="4">
        <dgm:presLayoutVars>
          <dgm:chMax val="1"/>
          <dgm:chPref val="1"/>
        </dgm:presLayoutVars>
      </dgm:prSet>
      <dgm:spPr/>
    </dgm:pt>
    <dgm:pt modelId="{CA8000DE-A261-41C9-8A22-64D70B46850B}" type="pres">
      <dgm:prSet presAssocID="{9EA14DBE-B11D-4AB2-AB70-E9552FC299EB}" presName="sibTrans" presStyleCnt="0"/>
      <dgm:spPr/>
    </dgm:pt>
    <dgm:pt modelId="{B970736A-C926-4420-9F1F-F708B612530B}" type="pres">
      <dgm:prSet presAssocID="{A3430E06-5664-46D3-8DD7-BB9EA54CFFC8}" presName="compNode" presStyleCnt="0"/>
      <dgm:spPr/>
    </dgm:pt>
    <dgm:pt modelId="{C0F9771F-BFFE-4446-B188-ED1FC55D8BFC}" type="pres">
      <dgm:prSet presAssocID="{A3430E06-5664-46D3-8DD7-BB9EA54CFFC8}" presName="iconBgRect" presStyleLbl="bgShp" presStyleIdx="1" presStyleCnt="4"/>
      <dgm:spPr/>
    </dgm:pt>
    <dgm:pt modelId="{EFF8B6FF-E84B-403A-A8B1-11E205DB08C3}" type="pres">
      <dgm:prSet presAssocID="{A3430E06-5664-46D3-8DD7-BB9EA54CFFC8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0031919F-3D40-4E64-A4F3-30C12292E77D}" type="pres">
      <dgm:prSet presAssocID="{A3430E06-5664-46D3-8DD7-BB9EA54CFFC8}" presName="spaceRect" presStyleCnt="0"/>
      <dgm:spPr/>
    </dgm:pt>
    <dgm:pt modelId="{4114D68D-5E82-4552-BD2E-DADAC9735D57}" type="pres">
      <dgm:prSet presAssocID="{A3430E06-5664-46D3-8DD7-BB9EA54CFFC8}" presName="textRect" presStyleLbl="revTx" presStyleIdx="1" presStyleCnt="4">
        <dgm:presLayoutVars>
          <dgm:chMax val="1"/>
          <dgm:chPref val="1"/>
        </dgm:presLayoutVars>
      </dgm:prSet>
      <dgm:spPr/>
    </dgm:pt>
    <dgm:pt modelId="{97D3A1D1-BB31-40A1-845D-E8EC1E65D752}" type="pres">
      <dgm:prSet presAssocID="{47D661D7-3001-41C9-BA5F-DCE3E0B33C99}" presName="sibTrans" presStyleCnt="0"/>
      <dgm:spPr/>
    </dgm:pt>
    <dgm:pt modelId="{1DEC282D-4D7D-4CFF-90CC-57803AA00E46}" type="pres">
      <dgm:prSet presAssocID="{CCB2C2AA-E9FE-4C45-94E6-22D3227C59A1}" presName="compNode" presStyleCnt="0"/>
      <dgm:spPr/>
    </dgm:pt>
    <dgm:pt modelId="{7EEBCA33-BDAE-42D9-8DA5-74F15C295BFF}" type="pres">
      <dgm:prSet presAssocID="{CCB2C2AA-E9FE-4C45-94E6-22D3227C59A1}" presName="iconBgRect" presStyleLbl="bgShp" presStyleIdx="2" presStyleCnt="4"/>
      <dgm:spPr/>
    </dgm:pt>
    <dgm:pt modelId="{D5575F8A-D31A-48E1-9795-0D067CE27028}" type="pres">
      <dgm:prSet presAssocID="{CCB2C2AA-E9FE-4C45-94E6-22D3227C59A1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8494E668-0400-498F-81E0-64D882AA4AD2}" type="pres">
      <dgm:prSet presAssocID="{CCB2C2AA-E9FE-4C45-94E6-22D3227C59A1}" presName="spaceRect" presStyleCnt="0"/>
      <dgm:spPr/>
    </dgm:pt>
    <dgm:pt modelId="{5F91CF49-2DA9-4352-9668-2D3DC2A9EFDD}" type="pres">
      <dgm:prSet presAssocID="{CCB2C2AA-E9FE-4C45-94E6-22D3227C59A1}" presName="textRect" presStyleLbl="revTx" presStyleIdx="2" presStyleCnt="4">
        <dgm:presLayoutVars>
          <dgm:chMax val="1"/>
          <dgm:chPref val="1"/>
        </dgm:presLayoutVars>
      </dgm:prSet>
      <dgm:spPr/>
    </dgm:pt>
    <dgm:pt modelId="{24A6D3CC-4198-48DA-B7E0-B606B0D70268}" type="pres">
      <dgm:prSet presAssocID="{B47A9B95-C52C-4194-9974-3538CEA34888}" presName="sibTrans" presStyleCnt="0"/>
      <dgm:spPr/>
    </dgm:pt>
    <dgm:pt modelId="{39FEB51F-0737-44A4-808A-C7B9BE9A51B8}" type="pres">
      <dgm:prSet presAssocID="{9DA92957-38CA-4A6B-8125-F7F949AD64BB}" presName="compNode" presStyleCnt="0"/>
      <dgm:spPr/>
    </dgm:pt>
    <dgm:pt modelId="{78BC2E1D-396B-4DFE-B8D6-61EA12C6C09C}" type="pres">
      <dgm:prSet presAssocID="{9DA92957-38CA-4A6B-8125-F7F949AD64BB}" presName="iconBgRect" presStyleLbl="bgShp" presStyleIdx="3" presStyleCnt="4"/>
      <dgm:spPr/>
    </dgm:pt>
    <dgm:pt modelId="{98A6D123-61F8-4EA6-BF62-0838B122D3AB}" type="pres">
      <dgm:prSet presAssocID="{9DA92957-38CA-4A6B-8125-F7F949AD64B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7D77B642-D7AC-4B2A-8056-447476B7A808}" type="pres">
      <dgm:prSet presAssocID="{9DA92957-38CA-4A6B-8125-F7F949AD64BB}" presName="spaceRect" presStyleCnt="0"/>
      <dgm:spPr/>
    </dgm:pt>
    <dgm:pt modelId="{B1C50B1D-3F4E-4934-ADB3-B72521B028CE}" type="pres">
      <dgm:prSet presAssocID="{9DA92957-38CA-4A6B-8125-F7F949AD64B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F338622-7C0F-469B-BA2F-1E7F5558C308}" type="presOf" srcId="{61DEAA8C-95C4-46C2-8110-CF06826248FE}" destId="{B6AA28D7-9B6B-42AB-B045-CDA1A5921158}" srcOrd="0" destOrd="0" presId="urn:microsoft.com/office/officeart/2018/5/layout/IconCircleLabelList"/>
    <dgm:cxn modelId="{AF12735F-86CC-41BA-B77F-7CB1062A3634}" srcId="{937AAA1A-7292-43AC-B663-8728E9D56B81}" destId="{9DA92957-38CA-4A6B-8125-F7F949AD64BB}" srcOrd="3" destOrd="0" parTransId="{103716CE-5FD5-42A0-B8DF-AFA58654343B}" sibTransId="{FBFDCE8B-9E26-4DA2-91C1-345D3CD151D5}"/>
    <dgm:cxn modelId="{0C1BCC46-3E9F-4EB0-9E74-017F5A34DF96}" srcId="{937AAA1A-7292-43AC-B663-8728E9D56B81}" destId="{61DEAA8C-95C4-46C2-8110-CF06826248FE}" srcOrd="0" destOrd="0" parTransId="{02A27BE0-273C-4A95-9F58-C5974E015A7C}" sibTransId="{9EA14DBE-B11D-4AB2-AB70-E9552FC299EB}"/>
    <dgm:cxn modelId="{D11D707F-EF15-4611-82A1-030114BA87FD}" srcId="{937AAA1A-7292-43AC-B663-8728E9D56B81}" destId="{CCB2C2AA-E9FE-4C45-94E6-22D3227C59A1}" srcOrd="2" destOrd="0" parTransId="{25F592EB-1700-4D6A-9F13-04CC8D8B7DA5}" sibTransId="{B47A9B95-C52C-4194-9974-3538CEA34888}"/>
    <dgm:cxn modelId="{05C2AB80-4910-426B-BF31-C069E104E241}" type="presOf" srcId="{9DA92957-38CA-4A6B-8125-F7F949AD64BB}" destId="{B1C50B1D-3F4E-4934-ADB3-B72521B028CE}" srcOrd="0" destOrd="0" presId="urn:microsoft.com/office/officeart/2018/5/layout/IconCircleLabelList"/>
    <dgm:cxn modelId="{24374AA7-96D4-40D2-A7C2-D15848F58C44}" srcId="{937AAA1A-7292-43AC-B663-8728E9D56B81}" destId="{A3430E06-5664-46D3-8DD7-BB9EA54CFFC8}" srcOrd="1" destOrd="0" parTransId="{ACB3AD99-71BF-4D08-9F67-55D42E2658A2}" sibTransId="{47D661D7-3001-41C9-BA5F-DCE3E0B33C99}"/>
    <dgm:cxn modelId="{1B5555D3-9949-49DF-9B80-74430D3E24A2}" type="presOf" srcId="{CCB2C2AA-E9FE-4C45-94E6-22D3227C59A1}" destId="{5F91CF49-2DA9-4352-9668-2D3DC2A9EFDD}" srcOrd="0" destOrd="0" presId="urn:microsoft.com/office/officeart/2018/5/layout/IconCircleLabelList"/>
    <dgm:cxn modelId="{5839FBE5-4A4C-4244-9262-59DD564D75E8}" type="presOf" srcId="{A3430E06-5664-46D3-8DD7-BB9EA54CFFC8}" destId="{4114D68D-5E82-4552-BD2E-DADAC9735D57}" srcOrd="0" destOrd="0" presId="urn:microsoft.com/office/officeart/2018/5/layout/IconCircleLabelList"/>
    <dgm:cxn modelId="{31C00BEA-9533-4A67-9EB7-B0ABECE01CAB}" type="presOf" srcId="{937AAA1A-7292-43AC-B663-8728E9D56B81}" destId="{69AE9587-96F8-436C-975A-4C11FA58392D}" srcOrd="0" destOrd="0" presId="urn:microsoft.com/office/officeart/2018/5/layout/IconCircleLabelList"/>
    <dgm:cxn modelId="{A07E5C48-E4AC-4464-93DF-AECFFD27D36A}" type="presParOf" srcId="{69AE9587-96F8-436C-975A-4C11FA58392D}" destId="{359927AA-FC03-402D-9469-9F5A6BD97295}" srcOrd="0" destOrd="0" presId="urn:microsoft.com/office/officeart/2018/5/layout/IconCircleLabelList"/>
    <dgm:cxn modelId="{1AEB1E5D-8945-4DAD-80BF-27C5B5A77EA3}" type="presParOf" srcId="{359927AA-FC03-402D-9469-9F5A6BD97295}" destId="{CF7DB54B-4FD2-41EA-8266-D625FE958B31}" srcOrd="0" destOrd="0" presId="urn:microsoft.com/office/officeart/2018/5/layout/IconCircleLabelList"/>
    <dgm:cxn modelId="{7D9E54ED-07AE-4F47-8AEB-0AFEEA976754}" type="presParOf" srcId="{359927AA-FC03-402D-9469-9F5A6BD97295}" destId="{D4CBA60B-D851-4EC3-A977-FE58DAA0A04D}" srcOrd="1" destOrd="0" presId="urn:microsoft.com/office/officeart/2018/5/layout/IconCircleLabelList"/>
    <dgm:cxn modelId="{2CB57835-E16A-4C71-ABB2-522AA9E42A20}" type="presParOf" srcId="{359927AA-FC03-402D-9469-9F5A6BD97295}" destId="{DB1102BA-0EA4-435D-BD7F-0C87D2B2B6E4}" srcOrd="2" destOrd="0" presId="urn:microsoft.com/office/officeart/2018/5/layout/IconCircleLabelList"/>
    <dgm:cxn modelId="{A0B7A541-4154-425D-9991-9DB2793030D5}" type="presParOf" srcId="{359927AA-FC03-402D-9469-9F5A6BD97295}" destId="{B6AA28D7-9B6B-42AB-B045-CDA1A5921158}" srcOrd="3" destOrd="0" presId="urn:microsoft.com/office/officeart/2018/5/layout/IconCircleLabelList"/>
    <dgm:cxn modelId="{94919DCB-5710-4414-9FD7-8240FD691461}" type="presParOf" srcId="{69AE9587-96F8-436C-975A-4C11FA58392D}" destId="{CA8000DE-A261-41C9-8A22-64D70B46850B}" srcOrd="1" destOrd="0" presId="urn:microsoft.com/office/officeart/2018/5/layout/IconCircleLabelList"/>
    <dgm:cxn modelId="{B09A7642-919B-426C-961D-9CB07E70D0B3}" type="presParOf" srcId="{69AE9587-96F8-436C-975A-4C11FA58392D}" destId="{B970736A-C926-4420-9F1F-F708B612530B}" srcOrd="2" destOrd="0" presId="urn:microsoft.com/office/officeart/2018/5/layout/IconCircleLabelList"/>
    <dgm:cxn modelId="{28D860C7-1B43-4F4E-81BB-E55DD4F85B9F}" type="presParOf" srcId="{B970736A-C926-4420-9F1F-F708B612530B}" destId="{C0F9771F-BFFE-4446-B188-ED1FC55D8BFC}" srcOrd="0" destOrd="0" presId="urn:microsoft.com/office/officeart/2018/5/layout/IconCircleLabelList"/>
    <dgm:cxn modelId="{6D1BBEC7-A17D-4265-851F-B2BFFD0B2E3D}" type="presParOf" srcId="{B970736A-C926-4420-9F1F-F708B612530B}" destId="{EFF8B6FF-E84B-403A-A8B1-11E205DB08C3}" srcOrd="1" destOrd="0" presId="urn:microsoft.com/office/officeart/2018/5/layout/IconCircleLabelList"/>
    <dgm:cxn modelId="{9686178E-945B-4080-A260-D8AE9F16CF45}" type="presParOf" srcId="{B970736A-C926-4420-9F1F-F708B612530B}" destId="{0031919F-3D40-4E64-A4F3-30C12292E77D}" srcOrd="2" destOrd="0" presId="urn:microsoft.com/office/officeart/2018/5/layout/IconCircleLabelList"/>
    <dgm:cxn modelId="{948E5E2A-19CF-480C-8249-E31B41A4D7A6}" type="presParOf" srcId="{B970736A-C926-4420-9F1F-F708B612530B}" destId="{4114D68D-5E82-4552-BD2E-DADAC9735D57}" srcOrd="3" destOrd="0" presId="urn:microsoft.com/office/officeart/2018/5/layout/IconCircleLabelList"/>
    <dgm:cxn modelId="{54F5EF03-0C47-417C-B30D-A991850B7345}" type="presParOf" srcId="{69AE9587-96F8-436C-975A-4C11FA58392D}" destId="{97D3A1D1-BB31-40A1-845D-E8EC1E65D752}" srcOrd="3" destOrd="0" presId="urn:microsoft.com/office/officeart/2018/5/layout/IconCircleLabelList"/>
    <dgm:cxn modelId="{CE2E5AA4-2038-4DB4-A4D2-10E23136F260}" type="presParOf" srcId="{69AE9587-96F8-436C-975A-4C11FA58392D}" destId="{1DEC282D-4D7D-4CFF-90CC-57803AA00E46}" srcOrd="4" destOrd="0" presId="urn:microsoft.com/office/officeart/2018/5/layout/IconCircleLabelList"/>
    <dgm:cxn modelId="{980ACD39-AE9C-4E53-9536-ADBB8C87FF80}" type="presParOf" srcId="{1DEC282D-4D7D-4CFF-90CC-57803AA00E46}" destId="{7EEBCA33-BDAE-42D9-8DA5-74F15C295BFF}" srcOrd="0" destOrd="0" presId="urn:microsoft.com/office/officeart/2018/5/layout/IconCircleLabelList"/>
    <dgm:cxn modelId="{1E40B7FC-0D2A-4E35-B62E-534E53ACFB8C}" type="presParOf" srcId="{1DEC282D-4D7D-4CFF-90CC-57803AA00E46}" destId="{D5575F8A-D31A-48E1-9795-0D067CE27028}" srcOrd="1" destOrd="0" presId="urn:microsoft.com/office/officeart/2018/5/layout/IconCircleLabelList"/>
    <dgm:cxn modelId="{7A1D7DD4-653B-45C0-B722-4EB8C672BC09}" type="presParOf" srcId="{1DEC282D-4D7D-4CFF-90CC-57803AA00E46}" destId="{8494E668-0400-498F-81E0-64D882AA4AD2}" srcOrd="2" destOrd="0" presId="urn:microsoft.com/office/officeart/2018/5/layout/IconCircleLabelList"/>
    <dgm:cxn modelId="{21EE76A3-53E3-4159-A23F-9BFC41D4E076}" type="presParOf" srcId="{1DEC282D-4D7D-4CFF-90CC-57803AA00E46}" destId="{5F91CF49-2DA9-4352-9668-2D3DC2A9EFDD}" srcOrd="3" destOrd="0" presId="urn:microsoft.com/office/officeart/2018/5/layout/IconCircleLabelList"/>
    <dgm:cxn modelId="{79F9BA1A-DF37-415B-BC2C-2467CC3F1B79}" type="presParOf" srcId="{69AE9587-96F8-436C-975A-4C11FA58392D}" destId="{24A6D3CC-4198-48DA-B7E0-B606B0D70268}" srcOrd="5" destOrd="0" presId="urn:microsoft.com/office/officeart/2018/5/layout/IconCircleLabelList"/>
    <dgm:cxn modelId="{0D91629D-1F5F-46CC-BE9F-AEC716913314}" type="presParOf" srcId="{69AE9587-96F8-436C-975A-4C11FA58392D}" destId="{39FEB51F-0737-44A4-808A-C7B9BE9A51B8}" srcOrd="6" destOrd="0" presId="urn:microsoft.com/office/officeart/2018/5/layout/IconCircleLabelList"/>
    <dgm:cxn modelId="{9C6A22CD-AF73-4BA4-A56E-D742078E0636}" type="presParOf" srcId="{39FEB51F-0737-44A4-808A-C7B9BE9A51B8}" destId="{78BC2E1D-396B-4DFE-B8D6-61EA12C6C09C}" srcOrd="0" destOrd="0" presId="urn:microsoft.com/office/officeart/2018/5/layout/IconCircleLabelList"/>
    <dgm:cxn modelId="{4A637A34-9C08-4F1F-981D-F9730F7E64E8}" type="presParOf" srcId="{39FEB51F-0737-44A4-808A-C7B9BE9A51B8}" destId="{98A6D123-61F8-4EA6-BF62-0838B122D3AB}" srcOrd="1" destOrd="0" presId="urn:microsoft.com/office/officeart/2018/5/layout/IconCircleLabelList"/>
    <dgm:cxn modelId="{F4BBA25D-A0EA-4B85-9DD4-507B31CD9FF2}" type="presParOf" srcId="{39FEB51F-0737-44A4-808A-C7B9BE9A51B8}" destId="{7D77B642-D7AC-4B2A-8056-447476B7A808}" srcOrd="2" destOrd="0" presId="urn:microsoft.com/office/officeart/2018/5/layout/IconCircleLabelList"/>
    <dgm:cxn modelId="{306716B9-6C6E-4D17-8979-97CE53709854}" type="presParOf" srcId="{39FEB51F-0737-44A4-808A-C7B9BE9A51B8}" destId="{B1C50B1D-3F4E-4934-ADB3-B72521B028C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30491-CB78-4CF1-A468-57BF1463954D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BFFB1-9C1F-441D-A1FA-F3A414591CBA}">
      <dsp:nvSpPr>
        <dsp:cNvPr id="0" name=""/>
        <dsp:cNvSpPr/>
      </dsp:nvSpPr>
      <dsp:spPr>
        <a:xfrm>
          <a:off x="0" y="531"/>
          <a:ext cx="10515600" cy="870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Understand the role of accounting in venue operations</a:t>
          </a:r>
        </a:p>
      </dsp:txBody>
      <dsp:txXfrm>
        <a:off x="0" y="531"/>
        <a:ext cx="10515600" cy="870296"/>
      </dsp:txXfrm>
    </dsp:sp>
    <dsp:sp modelId="{535790F5-BA4A-4C8C-BF30-422C3EF07735}">
      <dsp:nvSpPr>
        <dsp:cNvPr id="0" name=""/>
        <dsp:cNvSpPr/>
      </dsp:nvSpPr>
      <dsp:spPr>
        <a:xfrm>
          <a:off x="0" y="870827"/>
          <a:ext cx="105156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82EBA-1686-451E-B303-D991DA81091A}">
      <dsp:nvSpPr>
        <dsp:cNvPr id="0" name=""/>
        <dsp:cNvSpPr/>
      </dsp:nvSpPr>
      <dsp:spPr>
        <a:xfrm>
          <a:off x="0" y="870827"/>
          <a:ext cx="10515600" cy="870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Explain accounts payable and accounts receivable</a:t>
          </a:r>
        </a:p>
      </dsp:txBody>
      <dsp:txXfrm>
        <a:off x="0" y="870827"/>
        <a:ext cx="10515600" cy="870296"/>
      </dsp:txXfrm>
    </dsp:sp>
    <dsp:sp modelId="{61E5DFA3-4980-4585-B692-38F8DD56E08A}">
      <dsp:nvSpPr>
        <dsp:cNvPr id="0" name=""/>
        <dsp:cNvSpPr/>
      </dsp:nvSpPr>
      <dsp:spPr>
        <a:xfrm>
          <a:off x="0" y="1741123"/>
          <a:ext cx="105156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41276E-EB94-4141-9459-E84C6A8949AF}">
      <dsp:nvSpPr>
        <dsp:cNvPr id="0" name=""/>
        <dsp:cNvSpPr/>
      </dsp:nvSpPr>
      <dsp:spPr>
        <a:xfrm>
          <a:off x="0" y="1741123"/>
          <a:ext cx="10515600" cy="870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Identify how operational activity creates financial transactions</a:t>
          </a:r>
        </a:p>
      </dsp:txBody>
      <dsp:txXfrm>
        <a:off x="0" y="1741123"/>
        <a:ext cx="10515600" cy="870296"/>
      </dsp:txXfrm>
    </dsp:sp>
    <dsp:sp modelId="{6C26E460-E36C-4467-A698-8A8968FBF736}">
      <dsp:nvSpPr>
        <dsp:cNvPr id="0" name=""/>
        <dsp:cNvSpPr/>
      </dsp:nvSpPr>
      <dsp:spPr>
        <a:xfrm>
          <a:off x="0" y="2611420"/>
          <a:ext cx="105156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306A27-950A-4D4B-8CFA-A21787B931CF}">
      <dsp:nvSpPr>
        <dsp:cNvPr id="0" name=""/>
        <dsp:cNvSpPr/>
      </dsp:nvSpPr>
      <dsp:spPr>
        <a:xfrm>
          <a:off x="0" y="2611420"/>
          <a:ext cx="10515600" cy="870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rPr>
            <a:t>Connect financial information to venue decision making</a:t>
          </a:r>
        </a:p>
      </dsp:txBody>
      <dsp:txXfrm>
        <a:off x="0" y="2611420"/>
        <a:ext cx="10515600" cy="870296"/>
      </dsp:txXfrm>
    </dsp:sp>
    <dsp:sp modelId="{6055C829-E969-4903-95D3-D8276373F497}">
      <dsp:nvSpPr>
        <dsp:cNvPr id="0" name=""/>
        <dsp:cNvSpPr/>
      </dsp:nvSpPr>
      <dsp:spPr>
        <a:xfrm>
          <a:off x="0" y="3428515"/>
          <a:ext cx="105156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80DF4-5EE5-43B7-A0F5-C85B83B99C2E}">
      <dsp:nvSpPr>
        <dsp:cNvPr id="0" name=""/>
        <dsp:cNvSpPr/>
      </dsp:nvSpPr>
      <dsp:spPr>
        <a:xfrm>
          <a:off x="0" y="3481716"/>
          <a:ext cx="10515600" cy="8702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100" kern="1200" dirty="0"/>
        </a:p>
      </dsp:txBody>
      <dsp:txXfrm>
        <a:off x="0" y="3481716"/>
        <a:ext cx="10515600" cy="8702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57F9B-80F2-4C3B-8193-9B478310F6A0}">
      <dsp:nvSpPr>
        <dsp:cNvPr id="0" name=""/>
        <dsp:cNvSpPr/>
      </dsp:nvSpPr>
      <dsp:spPr>
        <a:xfrm>
          <a:off x="0" y="1549"/>
          <a:ext cx="8975271" cy="7854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1D746C-8E67-4BE7-B6CE-A715D366491F}">
      <dsp:nvSpPr>
        <dsp:cNvPr id="0" name=""/>
        <dsp:cNvSpPr/>
      </dsp:nvSpPr>
      <dsp:spPr>
        <a:xfrm>
          <a:off x="237586" y="178267"/>
          <a:ext cx="431975" cy="43197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6E6611-7A8D-48E6-99FB-F96A2931742D}">
      <dsp:nvSpPr>
        <dsp:cNvPr id="0" name=""/>
        <dsp:cNvSpPr/>
      </dsp:nvSpPr>
      <dsp:spPr>
        <a:xfrm>
          <a:off x="907149" y="1549"/>
          <a:ext cx="8068121" cy="785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23" tIns="83123" rIns="83123" bIns="8312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rebuchet MS" panose="020B0603020202020204" pitchFamily="34" charset="0"/>
            </a:rPr>
            <a:t>Cash Accounting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rebuchet MS" panose="020B0603020202020204" pitchFamily="34" charset="0"/>
            </a:rPr>
            <a:t>Record activity when money is received or paid.</a:t>
          </a:r>
        </a:p>
      </dsp:txBody>
      <dsp:txXfrm>
        <a:off x="907149" y="1549"/>
        <a:ext cx="8068121" cy="785410"/>
      </dsp:txXfrm>
    </dsp:sp>
    <dsp:sp modelId="{B20AABFB-0173-4C0A-963D-C2E651DE9A0C}">
      <dsp:nvSpPr>
        <dsp:cNvPr id="0" name=""/>
        <dsp:cNvSpPr/>
      </dsp:nvSpPr>
      <dsp:spPr>
        <a:xfrm>
          <a:off x="0" y="983313"/>
          <a:ext cx="8975271" cy="7854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7D9F1-2864-45EB-B439-2824F4FC7122}">
      <dsp:nvSpPr>
        <dsp:cNvPr id="0" name=""/>
        <dsp:cNvSpPr/>
      </dsp:nvSpPr>
      <dsp:spPr>
        <a:xfrm>
          <a:off x="237586" y="1160030"/>
          <a:ext cx="431975" cy="431975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31502-D2E3-451B-85A7-D61A640B8B6D}">
      <dsp:nvSpPr>
        <dsp:cNvPr id="0" name=""/>
        <dsp:cNvSpPr/>
      </dsp:nvSpPr>
      <dsp:spPr>
        <a:xfrm>
          <a:off x="907149" y="983313"/>
          <a:ext cx="8068121" cy="785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23" tIns="83123" rIns="83123" bIns="8312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rebuchet MS" panose="020B0603020202020204" pitchFamily="34" charset="0"/>
            </a:rPr>
            <a:t>Accrual Accounting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rebuchet MS" panose="020B0603020202020204" pitchFamily="34" charset="0"/>
            </a:rPr>
            <a:t>Record activity when it occurs, even if cash hasn't moved.</a:t>
          </a:r>
        </a:p>
      </dsp:txBody>
      <dsp:txXfrm>
        <a:off x="907149" y="983313"/>
        <a:ext cx="8068121" cy="785410"/>
      </dsp:txXfrm>
    </dsp:sp>
    <dsp:sp modelId="{1DEF4655-ED72-4A31-AEB7-BC08BD84A9CB}">
      <dsp:nvSpPr>
        <dsp:cNvPr id="0" name=""/>
        <dsp:cNvSpPr/>
      </dsp:nvSpPr>
      <dsp:spPr>
        <a:xfrm>
          <a:off x="0" y="1965076"/>
          <a:ext cx="8975271" cy="7854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DCC18-2658-4B51-8938-08AB4EE50B5E}">
      <dsp:nvSpPr>
        <dsp:cNvPr id="0" name=""/>
        <dsp:cNvSpPr/>
      </dsp:nvSpPr>
      <dsp:spPr>
        <a:xfrm>
          <a:off x="237586" y="2141793"/>
          <a:ext cx="431975" cy="43197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660A9A-CA4B-4F2B-960C-3BEA6A602762}">
      <dsp:nvSpPr>
        <dsp:cNvPr id="0" name=""/>
        <dsp:cNvSpPr/>
      </dsp:nvSpPr>
      <dsp:spPr>
        <a:xfrm>
          <a:off x="907149" y="1965076"/>
          <a:ext cx="8068121" cy="785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23" tIns="83123" rIns="83123" bIns="8312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rebuchet MS" panose="020B0603020202020204" pitchFamily="34" charset="0"/>
            </a:rPr>
            <a:t>Example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rebuchet MS" panose="020B0603020202020204" pitchFamily="34" charset="0"/>
            </a:rPr>
            <a:t>Receive an invoice today, pay it next month.</a:t>
          </a:r>
        </a:p>
      </dsp:txBody>
      <dsp:txXfrm>
        <a:off x="907149" y="1965076"/>
        <a:ext cx="8068121" cy="785410"/>
      </dsp:txXfrm>
    </dsp:sp>
    <dsp:sp modelId="{75FFB38B-8795-4132-81C6-0D586F9C45C4}">
      <dsp:nvSpPr>
        <dsp:cNvPr id="0" name=""/>
        <dsp:cNvSpPr/>
      </dsp:nvSpPr>
      <dsp:spPr>
        <a:xfrm>
          <a:off x="0" y="2948389"/>
          <a:ext cx="8975271" cy="7854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C29D4-455E-4129-915F-25DDA35C79B7}">
      <dsp:nvSpPr>
        <dsp:cNvPr id="0" name=""/>
        <dsp:cNvSpPr/>
      </dsp:nvSpPr>
      <dsp:spPr>
        <a:xfrm>
          <a:off x="237586" y="3123557"/>
          <a:ext cx="431975" cy="43197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99D37-0C28-4679-9D7B-E9B2D2C6CEFF}">
      <dsp:nvSpPr>
        <dsp:cNvPr id="0" name=""/>
        <dsp:cNvSpPr/>
      </dsp:nvSpPr>
      <dsp:spPr>
        <a:xfrm>
          <a:off x="907149" y="2946839"/>
          <a:ext cx="8068121" cy="785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23" tIns="83123" rIns="83123" bIns="8312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rebuchet MS" panose="020B0603020202020204" pitchFamily="34" charset="0"/>
            </a:rPr>
            <a:t>Why Venue Leaders Care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rebuchet MS" panose="020B0603020202020204" pitchFamily="34" charset="0"/>
            </a:rPr>
            <a:t>Accrual accounting provides better operational oversight.</a:t>
          </a:r>
        </a:p>
      </dsp:txBody>
      <dsp:txXfrm>
        <a:off x="907149" y="2946839"/>
        <a:ext cx="8068121" cy="785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D8833-A82F-4018-BCC2-DCEE09718B9E}">
      <dsp:nvSpPr>
        <dsp:cNvPr id="0" name=""/>
        <dsp:cNvSpPr/>
      </dsp:nvSpPr>
      <dsp:spPr>
        <a:xfrm>
          <a:off x="8789" y="4211914"/>
          <a:ext cx="2626953" cy="1576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54953" y="4258078"/>
        <a:ext cx="2534625" cy="1483843"/>
      </dsp:txXfrm>
    </dsp:sp>
    <dsp:sp modelId="{D5EE60F9-6708-49C3-BEE2-11E8EA59B459}">
      <dsp:nvSpPr>
        <dsp:cNvPr id="0" name=""/>
        <dsp:cNvSpPr/>
      </dsp:nvSpPr>
      <dsp:spPr>
        <a:xfrm>
          <a:off x="2898437" y="4674257"/>
          <a:ext cx="556914" cy="6514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2898437" y="4804554"/>
        <a:ext cx="389840" cy="390890"/>
      </dsp:txXfrm>
    </dsp:sp>
    <dsp:sp modelId="{A7776CB8-90DE-4177-846F-8114F4AFCC03}">
      <dsp:nvSpPr>
        <dsp:cNvPr id="0" name=""/>
        <dsp:cNvSpPr/>
      </dsp:nvSpPr>
      <dsp:spPr>
        <a:xfrm>
          <a:off x="3686523" y="4211914"/>
          <a:ext cx="2626953" cy="1576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3732687" y="4258078"/>
        <a:ext cx="2534625" cy="1483843"/>
      </dsp:txXfrm>
    </dsp:sp>
    <dsp:sp modelId="{013379DA-7DD0-49F2-B764-79FF4C660F6D}">
      <dsp:nvSpPr>
        <dsp:cNvPr id="0" name=""/>
        <dsp:cNvSpPr/>
      </dsp:nvSpPr>
      <dsp:spPr>
        <a:xfrm>
          <a:off x="6576171" y="4674257"/>
          <a:ext cx="556914" cy="6514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576171" y="4804554"/>
        <a:ext cx="389840" cy="390890"/>
      </dsp:txXfrm>
    </dsp:sp>
    <dsp:sp modelId="{31DB79CB-C7C1-484D-B885-0BA40CD7730B}">
      <dsp:nvSpPr>
        <dsp:cNvPr id="0" name=""/>
        <dsp:cNvSpPr/>
      </dsp:nvSpPr>
      <dsp:spPr>
        <a:xfrm>
          <a:off x="7364257" y="4211914"/>
          <a:ext cx="2626953" cy="1576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7410421" y="4258078"/>
        <a:ext cx="2534625" cy="14838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DB54B-4FD2-41EA-8266-D625FE958B31}">
      <dsp:nvSpPr>
        <dsp:cNvPr id="0" name=""/>
        <dsp:cNvSpPr/>
      </dsp:nvSpPr>
      <dsp:spPr>
        <a:xfrm>
          <a:off x="562927" y="686956"/>
          <a:ext cx="1445998" cy="1445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CBA60B-D851-4EC3-A977-FE58DAA0A04D}">
      <dsp:nvSpPr>
        <dsp:cNvPr id="0" name=""/>
        <dsp:cNvSpPr/>
      </dsp:nvSpPr>
      <dsp:spPr>
        <a:xfrm>
          <a:off x="871091" y="99512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A28D7-9B6B-42AB-B045-CDA1A5921158}">
      <dsp:nvSpPr>
        <dsp:cNvPr id="0" name=""/>
        <dsp:cNvSpPr/>
      </dsp:nvSpPr>
      <dsp:spPr>
        <a:xfrm>
          <a:off x="100682" y="2583348"/>
          <a:ext cx="2370489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dirty="0">
              <a:latin typeface="Calibri" panose="020F0502020204030204"/>
              <a:ea typeface="+mn-ea"/>
              <a:cs typeface="+mn-cs"/>
            </a:rPr>
            <a:t>OPERATE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i="1" kern="1200" dirty="0">
              <a:latin typeface="Calibri" panose="020F0502020204030204"/>
              <a:ea typeface="+mn-ea"/>
              <a:cs typeface="+mn-cs"/>
            </a:rPr>
            <a:t>Events occur</a:t>
          </a:r>
        </a:p>
      </dsp:txBody>
      <dsp:txXfrm>
        <a:off x="100682" y="2583348"/>
        <a:ext cx="2370489" cy="922500"/>
      </dsp:txXfrm>
    </dsp:sp>
    <dsp:sp modelId="{C0F9771F-BFFE-4446-B188-ED1FC55D8BFC}">
      <dsp:nvSpPr>
        <dsp:cNvPr id="0" name=""/>
        <dsp:cNvSpPr/>
      </dsp:nvSpPr>
      <dsp:spPr>
        <a:xfrm>
          <a:off x="3348252" y="686956"/>
          <a:ext cx="1445998" cy="14459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8B6FF-E84B-403A-A8B1-11E205DB08C3}">
      <dsp:nvSpPr>
        <dsp:cNvPr id="0" name=""/>
        <dsp:cNvSpPr/>
      </dsp:nvSpPr>
      <dsp:spPr>
        <a:xfrm>
          <a:off x="3656416" y="99512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4D68D-5E82-4552-BD2E-DADAC9735D57}">
      <dsp:nvSpPr>
        <dsp:cNvPr id="0" name=""/>
        <dsp:cNvSpPr/>
      </dsp:nvSpPr>
      <dsp:spPr>
        <a:xfrm>
          <a:off x="2886007" y="2583348"/>
          <a:ext cx="2370489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dirty="0"/>
            <a:t>RECORD  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i="1" kern="1200" dirty="0"/>
            <a:t>Financial activity captured</a:t>
          </a:r>
        </a:p>
      </dsp:txBody>
      <dsp:txXfrm>
        <a:off x="2886007" y="2583348"/>
        <a:ext cx="2370489" cy="922500"/>
      </dsp:txXfrm>
    </dsp:sp>
    <dsp:sp modelId="{7EEBCA33-BDAE-42D9-8DA5-74F15C295BFF}">
      <dsp:nvSpPr>
        <dsp:cNvPr id="0" name=""/>
        <dsp:cNvSpPr/>
      </dsp:nvSpPr>
      <dsp:spPr>
        <a:xfrm>
          <a:off x="6133577" y="686956"/>
          <a:ext cx="1445998" cy="14459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575F8A-D31A-48E1-9795-0D067CE27028}">
      <dsp:nvSpPr>
        <dsp:cNvPr id="0" name=""/>
        <dsp:cNvSpPr/>
      </dsp:nvSpPr>
      <dsp:spPr>
        <a:xfrm>
          <a:off x="6441741" y="99512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91CF49-2DA9-4352-9668-2D3DC2A9EFDD}">
      <dsp:nvSpPr>
        <dsp:cNvPr id="0" name=""/>
        <dsp:cNvSpPr/>
      </dsp:nvSpPr>
      <dsp:spPr>
        <a:xfrm>
          <a:off x="5671332" y="2583348"/>
          <a:ext cx="2370489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dirty="0"/>
            <a:t>REPORT </a:t>
          </a:r>
          <a:r>
            <a:rPr lang="en-US" sz="2000" kern="1200" dirty="0"/>
            <a:t> 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i="1" kern="1200" dirty="0"/>
            <a:t>Information summarized</a:t>
          </a:r>
        </a:p>
      </dsp:txBody>
      <dsp:txXfrm>
        <a:off x="5671332" y="2583348"/>
        <a:ext cx="2370489" cy="922500"/>
      </dsp:txXfrm>
    </dsp:sp>
    <dsp:sp modelId="{78BC2E1D-396B-4DFE-B8D6-61EA12C6C09C}">
      <dsp:nvSpPr>
        <dsp:cNvPr id="0" name=""/>
        <dsp:cNvSpPr/>
      </dsp:nvSpPr>
      <dsp:spPr>
        <a:xfrm>
          <a:off x="8918902" y="686956"/>
          <a:ext cx="1445998" cy="14459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A6D123-61F8-4EA6-BF62-0838B122D3AB}">
      <dsp:nvSpPr>
        <dsp:cNvPr id="0" name=""/>
        <dsp:cNvSpPr/>
      </dsp:nvSpPr>
      <dsp:spPr>
        <a:xfrm>
          <a:off x="9227066" y="99512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50B1D-3F4E-4934-ADB3-B72521B028CE}">
      <dsp:nvSpPr>
        <dsp:cNvPr id="0" name=""/>
        <dsp:cNvSpPr/>
      </dsp:nvSpPr>
      <dsp:spPr>
        <a:xfrm>
          <a:off x="8456657" y="2583348"/>
          <a:ext cx="2370489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dirty="0"/>
            <a:t>DECIDE    </a:t>
          </a:r>
          <a:r>
            <a:rPr lang="en-US" sz="1700" kern="1200" dirty="0"/>
            <a:t>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i="1" kern="1200" dirty="0"/>
            <a:t>Leaders take action</a:t>
          </a:r>
        </a:p>
      </dsp:txBody>
      <dsp:txXfrm>
        <a:off x="8456657" y="2583348"/>
        <a:ext cx="2370489" cy="92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" name="Google Shape;2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/>
          </a:p>
        </p:txBody>
      </p:sp>
      <p:sp>
        <p:nvSpPr>
          <p:cNvPr id="25" name="Google Shape;2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/>
          </a:p>
        </p:txBody>
      </p:sp>
      <p:sp>
        <p:nvSpPr>
          <p:cNvPr id="41" name="Google Shape;4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600"/>
              </a:spcBef>
            </a:pPr>
            <a:r>
              <a:rPr lang="en-US" sz="1200" b="0" baseline="0" dirty="0"/>
              <a:t>TEST INFO – HALF and HALF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baseline="0" dirty="0"/>
              <a:t>Learning Objectives – WHAT WE’LL GO OVER AND WHAT YOU SHOULD KNOW BY THE 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baseline="0" dirty="0"/>
              <a:t>WHAT I HOPE FOR IN THE CLASS – ENGAGEMENET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baseline="0" dirty="0"/>
              <a:t>WHAT I HOPE FOR YOU AT THE END OF CLASS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baseline="0" dirty="0"/>
              <a:t>COMFORTABLE DISCUSSING FINANCIAL INFORMATION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baseline="0" dirty="0"/>
              <a:t>READING BASIC FINANCIAL STATEMENTS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baseline="0" dirty="0"/>
              <a:t>IDENTIFY INTERNAL CONTROLS IN YOUR VENUE </a:t>
            </a:r>
          </a:p>
          <a:p>
            <a:pPr>
              <a:spcBef>
                <a:spcPts val="1600"/>
              </a:spcBef>
            </a:pPr>
            <a:endParaRPr lang="en-US" sz="1200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AD281-C515-4055-A995-BC6CFE6EA8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10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ABSTRACT ART FOR THE CREATIVES (lol)</a:t>
            </a:r>
          </a:p>
          <a:p>
            <a:r>
              <a:rPr lang="en-US" dirty="0"/>
              <a:t>EXAMPLES OF EACH FACT (GIVE SCENARIO ASK CLASS)</a:t>
            </a:r>
          </a:p>
          <a:p>
            <a:r>
              <a:rPr lang="en-US" dirty="0"/>
              <a:t>#1 – EVENT HAPPENS IN JUNE, PAYMENT IN JULY, REVENUE RECORDED IN JULY </a:t>
            </a:r>
          </a:p>
          <a:p>
            <a:r>
              <a:rPr lang="en-US" dirty="0"/>
              <a:t>#2 – SEPARATE PLUMBING REPAIRS IN OCTOBER AND NOVEMBER, VENDOR PAID IN DECEMBER, EXPENSE RECORDED IN DECEMBER </a:t>
            </a:r>
          </a:p>
          <a:p>
            <a:r>
              <a:rPr lang="en-US" dirty="0"/>
              <a:t>VS.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#3 - EVENT HAPPENS IN JUNE, PAYMENT IN JULY, REVENUE RECORDED IN JUNE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#4 -  SEPARATE PLUMBING REPAIRS IN OCTOBER AND NOVEMBER, VENDOR PAID IN DECEMBER, SEPARATE EXPENSES RECORDED IN OCTOBER AND NOVEMBER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D4796-7D03-400F-9412-A6BA29CE5B9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844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" name="Google Shape;5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/>
          </a:p>
        </p:txBody>
      </p:sp>
      <p:sp>
        <p:nvSpPr>
          <p:cNvPr id="56" name="Google Shape;5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/>
          </a:p>
        </p:txBody>
      </p:sp>
      <p:sp>
        <p:nvSpPr>
          <p:cNvPr id="66" name="Google Shape;6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/>
          </a:p>
        </p:txBody>
      </p:sp>
      <p:sp>
        <p:nvSpPr>
          <p:cNvPr id="74" name="Google Shape;7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0"/>
          <p:cNvSpPr txBox="1"/>
          <p:nvPr/>
        </p:nvSpPr>
        <p:spPr>
          <a:xfrm>
            <a:off x="952286" y="6111971"/>
            <a:ext cx="5537676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107  Financial Management I</a:t>
            </a:r>
            <a:endParaRPr dirty="0"/>
          </a:p>
        </p:txBody>
      </p:sp>
      <p:sp>
        <p:nvSpPr>
          <p:cNvPr id="12" name="Google Shape;12;p10"/>
          <p:cNvSpPr txBox="1"/>
          <p:nvPr/>
        </p:nvSpPr>
        <p:spPr>
          <a:xfrm>
            <a:off x="952286" y="6266341"/>
            <a:ext cx="3973794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Stacey Church June 2026</a:t>
            </a:r>
            <a:endParaRPr sz="1100" b="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12186" y="6067393"/>
            <a:ext cx="1181314" cy="46375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0"/>
          <p:cNvSpPr txBox="1"/>
          <p:nvPr/>
        </p:nvSpPr>
        <p:spPr>
          <a:xfrm>
            <a:off x="206040" y="6193737"/>
            <a:ext cx="5554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952286" y="6111971"/>
            <a:ext cx="55376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>
                <a:solidFill>
                  <a:schemeClr val="tx1"/>
                </a:solidFill>
                <a:latin typeface="Trebuchet MS" panose="020B0603020202020204" pitchFamily="34" charset="0"/>
              </a:rPr>
              <a:t>107  Financial Management I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952286" y="6266341"/>
            <a:ext cx="39737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Stacey Church    </a:t>
            </a:r>
            <a:r>
              <a:rPr lang="en-US" sz="1100" b="0" baseline="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June 2026</a:t>
            </a:r>
            <a:endParaRPr lang="en-US" sz="1100" b="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06040" y="6193737"/>
            <a:ext cx="555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8E042BA-BFFA-4145-8DDE-9C7A58A30270}" type="slidenum">
              <a:rPr lang="en-US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186" y="6067393"/>
            <a:ext cx="1181314" cy="46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7DA2-2880-47E9-B940-6AD171297CBA}" type="datetime1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399C-F991-4019-A35D-DE1DFB3342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23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804891"/>
            <a:ext cx="8761791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4654" y="2013936"/>
            <a:ext cx="4167828" cy="34375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8909" y="2013937"/>
            <a:ext cx="4167536" cy="34375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EBFA-B798-4E3E-9B83-B3F7719746FF}" type="datetime1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399C-F991-4019-A35D-DE1DFB3342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CCFCE7-3893-1114-FF9D-48BDB7E855C7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186" y="6067393"/>
            <a:ext cx="1181314" cy="4637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55E203-4831-43DD-9100-0F1D9A4A487C}"/>
              </a:ext>
            </a:extLst>
          </p:cNvPr>
          <p:cNvSpPr txBox="1"/>
          <p:nvPr userDrawn="1"/>
        </p:nvSpPr>
        <p:spPr>
          <a:xfrm>
            <a:off x="240927" y="6145383"/>
            <a:ext cx="4575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78E042BA-BFFA-4145-8DDE-9C7A58A30270}" type="slidenum">
              <a:rPr lang="en-US" sz="1200" smtClean="0">
                <a:solidFill>
                  <a:schemeClr val="bg1">
                    <a:lumMod val="50000"/>
                  </a:schemeClr>
                </a:solidFill>
              </a:rPr>
              <a:pPr/>
              <a:t>‹#›</a:t>
            </a:fld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60A174-2052-D652-ED44-E7D8438DBC8B}"/>
              </a:ext>
            </a:extLst>
          </p:cNvPr>
          <p:cNvSpPr txBox="1"/>
          <p:nvPr userDrawn="1"/>
        </p:nvSpPr>
        <p:spPr>
          <a:xfrm>
            <a:off x="746312" y="6218000"/>
            <a:ext cx="6150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Stacey Church    </a:t>
            </a:r>
            <a:r>
              <a:rPr lang="en-US" sz="1100" b="0" baseline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June 2026</a:t>
            </a:r>
            <a:endParaRPr lang="en-US" sz="11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37726E-F905-5DCB-8080-BDD47FFE6772}"/>
              </a:ext>
            </a:extLst>
          </p:cNvPr>
          <p:cNvSpPr txBox="1"/>
          <p:nvPr userDrawn="1"/>
        </p:nvSpPr>
        <p:spPr>
          <a:xfrm>
            <a:off x="746312" y="6087195"/>
            <a:ext cx="6150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107  Financial Management I</a:t>
            </a:r>
          </a:p>
        </p:txBody>
      </p:sp>
    </p:spTree>
    <p:extLst>
      <p:ext uri="{BB962C8B-B14F-4D97-AF65-F5344CB8AC3E}">
        <p14:creationId xmlns:p14="http://schemas.microsoft.com/office/powerpoint/2010/main" val="1457842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399C-F991-4019-A35D-DE1DFB3342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DBC3A-6E4B-49E0-9CA1-D6035D70C5E1}" type="datetime1">
              <a:rPr lang="en-US" smtClean="0"/>
              <a:t>6/6/2026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931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18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6576" y="942154"/>
            <a:ext cx="2837015" cy="111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"/>
          <p:cNvSpPr txBox="1"/>
          <p:nvPr/>
        </p:nvSpPr>
        <p:spPr>
          <a:xfrm>
            <a:off x="1245996" y="2853732"/>
            <a:ext cx="88425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107</a:t>
            </a:r>
            <a:endParaRPr lang="en-US" sz="4000" b="1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4000" b="1" dirty="0"/>
              <a:t>Financial Management I</a:t>
            </a:r>
          </a:p>
        </p:txBody>
      </p:sp>
      <p:sp>
        <p:nvSpPr>
          <p:cNvPr id="29" name="Google Shape;29;p2"/>
          <p:cNvSpPr txBox="1"/>
          <p:nvPr/>
        </p:nvSpPr>
        <p:spPr>
          <a:xfrm>
            <a:off x="1245996" y="4435662"/>
            <a:ext cx="8842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Stacey Church</a:t>
            </a:r>
          </a:p>
        </p:txBody>
      </p:sp>
      <p:sp>
        <p:nvSpPr>
          <p:cNvPr id="30" name="Google Shape;30;p2"/>
          <p:cNvSpPr txBox="1"/>
          <p:nvPr/>
        </p:nvSpPr>
        <p:spPr>
          <a:xfrm>
            <a:off x="7044267" y="5501096"/>
            <a:ext cx="44758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Venue Management School – Year 1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June 2026</a:t>
            </a:r>
            <a:endParaRPr sz="1800" b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7681E-7FF0-1EA2-A2A6-6A783D517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3B9ED2-9D5A-DB8A-0BA1-CD801827A6BF}"/>
              </a:ext>
            </a:extLst>
          </p:cNvPr>
          <p:cNvSpPr txBox="1"/>
          <p:nvPr/>
        </p:nvSpPr>
        <p:spPr>
          <a:xfrm>
            <a:off x="1937657" y="113108"/>
            <a:ext cx="8316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cs typeface="Arial"/>
                <a:sym typeface="Arial"/>
              </a:rPr>
              <a:t>Accounts Receivable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19C85F-5CC5-D5EE-749A-26AC373538CA}"/>
              </a:ext>
            </a:extLst>
          </p:cNvPr>
          <p:cNvSpPr txBox="1"/>
          <p:nvPr/>
        </p:nvSpPr>
        <p:spPr>
          <a:xfrm>
            <a:off x="3736629" y="673894"/>
            <a:ext cx="46590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Trebuchet MS" panose="020B0603020202020204" pitchFamily="34" charset="0"/>
                <a:cs typeface="Arial"/>
                <a:sym typeface="Arial"/>
              </a:rPr>
              <a:t>Money owed to the venue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239491-9025-612D-4AAC-CD33C029EE69}"/>
              </a:ext>
            </a:extLst>
          </p:cNvPr>
          <p:cNvSpPr/>
          <p:nvPr/>
        </p:nvSpPr>
        <p:spPr>
          <a:xfrm>
            <a:off x="4724399" y="4282442"/>
            <a:ext cx="2743200" cy="82296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0F2747"/>
                </a:solidFill>
                <a:latin typeface="Trebuchet MS" panose="020B0603020202020204" pitchFamily="34" charset="0"/>
              </a:rPr>
              <a:t>Collect Payment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F2747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88ED78-5145-5300-0597-BC3E33138552}"/>
              </a:ext>
            </a:extLst>
          </p:cNvPr>
          <p:cNvSpPr/>
          <p:nvPr/>
        </p:nvSpPr>
        <p:spPr>
          <a:xfrm>
            <a:off x="4724399" y="1291239"/>
            <a:ext cx="2743200" cy="82296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0F2747"/>
                </a:solidFill>
                <a:latin typeface="Trebuchet MS" panose="020B0603020202020204" pitchFamily="34" charset="0"/>
              </a:rPr>
              <a:t>Provide Service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F2747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6FC8E3-CC63-AA7D-00C2-3CEE9990C8B9}"/>
              </a:ext>
            </a:extLst>
          </p:cNvPr>
          <p:cNvSpPr/>
          <p:nvPr/>
        </p:nvSpPr>
        <p:spPr>
          <a:xfrm>
            <a:off x="4724399" y="2786840"/>
            <a:ext cx="2743200" cy="82296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solidFill>
                  <a:srgbClr val="0F2747"/>
                </a:solidFill>
                <a:latin typeface="Trebuchet MS" panose="020B0603020202020204" pitchFamily="34" charset="0"/>
              </a:rPr>
              <a:t>Invoice Customer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F2747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24D7D908-F69D-AD88-6DE3-9DF2713BB531}"/>
              </a:ext>
            </a:extLst>
          </p:cNvPr>
          <p:cNvSpPr/>
          <p:nvPr/>
        </p:nvSpPr>
        <p:spPr>
          <a:xfrm>
            <a:off x="5853684" y="2213464"/>
            <a:ext cx="484632" cy="517249"/>
          </a:xfrm>
          <a:prstGeom prst="downArrow">
            <a:avLst/>
          </a:prstGeom>
          <a:solidFill>
            <a:srgbClr val="0F27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A3DA60B-38B2-4BAD-2D1E-9E4B39073A79}"/>
              </a:ext>
            </a:extLst>
          </p:cNvPr>
          <p:cNvSpPr/>
          <p:nvPr/>
        </p:nvSpPr>
        <p:spPr>
          <a:xfrm>
            <a:off x="5823856" y="3696849"/>
            <a:ext cx="484632" cy="517249"/>
          </a:xfrm>
          <a:prstGeom prst="downArrow">
            <a:avLst/>
          </a:prstGeom>
          <a:solidFill>
            <a:srgbClr val="0F27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7ACCBA2-BDAD-84ED-B6CC-541B1120DD7E}"/>
              </a:ext>
            </a:extLst>
          </p:cNvPr>
          <p:cNvSpPr/>
          <p:nvPr/>
        </p:nvSpPr>
        <p:spPr>
          <a:xfrm>
            <a:off x="7822406" y="2466975"/>
            <a:ext cx="2828925" cy="1476375"/>
          </a:xfrm>
          <a:prstGeom prst="roundRect">
            <a:avLst/>
          </a:prstGeom>
          <a:solidFill>
            <a:srgbClr val="D9E4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F2747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sym typeface="Arial"/>
              </a:rPr>
              <a:t>Finance Fact: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F2747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sym typeface="Arial"/>
              </a:rPr>
              <a:t>Accounts Receivable typically carries a debit balance because it represents money owed to the venue.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D1375C4-7F6B-6C19-D339-EE1B285A4D17}"/>
              </a:ext>
            </a:extLst>
          </p:cNvPr>
          <p:cNvSpPr/>
          <p:nvPr/>
        </p:nvSpPr>
        <p:spPr>
          <a:xfrm>
            <a:off x="2804160" y="5328007"/>
            <a:ext cx="6583680" cy="731520"/>
          </a:xfrm>
          <a:prstGeom prst="roundRect">
            <a:avLst/>
          </a:prstGeom>
          <a:solidFill>
            <a:srgbClr val="0F27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sym typeface="Arial"/>
              </a:rPr>
              <a:t>Accounts receivable begins when services are provided before payment is received.</a:t>
            </a:r>
          </a:p>
        </p:txBody>
      </p:sp>
    </p:spTree>
    <p:extLst>
      <p:ext uri="{BB962C8B-B14F-4D97-AF65-F5344CB8AC3E}">
        <p14:creationId xmlns:p14="http://schemas.microsoft.com/office/powerpoint/2010/main" val="204594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0E14E-5937-A131-5E84-FAE12323C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Down Arrow 7">
            <a:extLst>
              <a:ext uri="{FF2B5EF4-FFF2-40B4-BE49-F238E27FC236}">
                <a16:creationId xmlns:a16="http://schemas.microsoft.com/office/drawing/2014/main" id="{45B4A9D1-AAF6-7C90-7ADA-5AFA634ED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C4762CD-9ACF-F106-56FE-2494B4D1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b="1" dirty="0">
                <a:solidFill>
                  <a:srgbClr val="FFFFFF"/>
                </a:solidFill>
                <a:latin typeface="Trebuchet MS" panose="020B0603020202020204" pitchFamily="34" charset="0"/>
              </a:rPr>
              <a:t>Accounts Receivable: Why It Matters</a:t>
            </a:r>
            <a:endParaRPr lang="en-US" sz="3000" b="1" kern="1200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B26C754-C66B-EE92-092D-6E434F2BC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354731"/>
              </p:ext>
            </p:extLst>
          </p:nvPr>
        </p:nvGraphicFramePr>
        <p:xfrm>
          <a:off x="4748919" y="748260"/>
          <a:ext cx="6780701" cy="4991435"/>
        </p:xfrm>
        <a:graphic>
          <a:graphicData uri="http://schemas.openxmlformats.org/drawingml/2006/table">
            <a:tbl>
              <a:tblPr firstRow="1" bandRow="1">
                <a:noFill/>
                <a:tableStyleId>{9D7B26C5-4107-4FEC-AEDC-1716B250A1EF}</a:tableStyleId>
              </a:tblPr>
              <a:tblGrid>
                <a:gridCol w="3367968">
                  <a:extLst>
                    <a:ext uri="{9D8B030D-6E8A-4147-A177-3AD203B41FA5}">
                      <a16:colId xmlns:a16="http://schemas.microsoft.com/office/drawing/2014/main" val="1294410300"/>
                    </a:ext>
                  </a:extLst>
                </a:gridCol>
                <a:gridCol w="3412733">
                  <a:extLst>
                    <a:ext uri="{9D8B030D-6E8A-4147-A177-3AD203B41FA5}">
                      <a16:colId xmlns:a16="http://schemas.microsoft.com/office/drawing/2014/main" val="3159753799"/>
                    </a:ext>
                  </a:extLst>
                </a:gridCol>
              </a:tblGrid>
              <a:tr h="817255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QUESTION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WHY IT MATTERS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471248"/>
                  </a:ext>
                </a:extLst>
              </a:tr>
              <a:tr h="840228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Who owes us money?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Track outstanding balances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808404"/>
                  </a:ext>
                </a:extLst>
              </a:tr>
              <a:tr h="680746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How old is the receivable?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Older receivables are less likely to be collected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409268"/>
                  </a:ext>
                </a:extLst>
              </a:tr>
              <a:tr h="1014434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Has an invoice been sent?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Support timely payment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3215823"/>
                  </a:ext>
                </a:extLst>
              </a:tr>
              <a:tr h="1014434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When should we follow up?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Improve cash flow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98668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650EF24-3E39-60D9-A0B6-90C459FE374C}"/>
              </a:ext>
            </a:extLst>
          </p:cNvPr>
          <p:cNvSpPr/>
          <p:nvPr/>
        </p:nvSpPr>
        <p:spPr>
          <a:xfrm>
            <a:off x="3223979" y="5667312"/>
            <a:ext cx="6583680" cy="731520"/>
          </a:xfrm>
          <a:prstGeom prst="roundRect">
            <a:avLst/>
          </a:prstGeom>
          <a:solidFill>
            <a:srgbClr val="0F27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Aging matters: the longer an invoice remains unpaid, the lower the likelihood of full collection.</a:t>
            </a:r>
          </a:p>
        </p:txBody>
      </p:sp>
    </p:spTree>
    <p:extLst>
      <p:ext uri="{BB962C8B-B14F-4D97-AF65-F5344CB8AC3E}">
        <p14:creationId xmlns:p14="http://schemas.microsoft.com/office/powerpoint/2010/main" val="260842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A1BA23-85BC-4578-A9F2-5B3EA96C14FB}"/>
              </a:ext>
            </a:extLst>
          </p:cNvPr>
          <p:cNvSpPr txBox="1"/>
          <p:nvPr/>
        </p:nvSpPr>
        <p:spPr>
          <a:xfrm>
            <a:off x="1356659" y="5754357"/>
            <a:ext cx="9729694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Operations create the financial story.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BC112FB-ED63-A850-C81C-5AC21FC2B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sz="4000" dirty="0">
                <a:latin typeface="Trebuchet MS" panose="020B0603020202020204" pitchFamily="34" charset="0"/>
              </a:rPr>
              <a:t>	</a:t>
            </a:r>
            <a:endParaRPr lang="en-US" sz="40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CA51300-BBAB-CDDA-EF28-8C5694B66FC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0"/>
          <a:ext cx="0" cy="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AB8F538-9F2D-23F5-B84B-E78A4A9CA4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074687"/>
              </p:ext>
            </p:extLst>
          </p:nvPr>
        </p:nvGraphicFramePr>
        <p:xfrm>
          <a:off x="632085" y="178984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5E2A7EF-6A6E-9C8E-87F7-C543BBD0073F}"/>
              </a:ext>
            </a:extLst>
          </p:cNvPr>
          <p:cNvSpPr txBox="1"/>
          <p:nvPr/>
        </p:nvSpPr>
        <p:spPr>
          <a:xfrm>
            <a:off x="272617" y="521403"/>
            <a:ext cx="11037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Financial Information Starts With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892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682CE-A382-759D-AFB7-FECD44ACC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D69FCE-BEBD-D36C-A5FA-501CA97C41D8}"/>
              </a:ext>
            </a:extLst>
          </p:cNvPr>
          <p:cNvSpPr txBox="1"/>
          <p:nvPr/>
        </p:nvSpPr>
        <p:spPr>
          <a:xfrm>
            <a:off x="2140998" y="218973"/>
            <a:ext cx="7910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rebuchet MS" panose="020B0603020202020204" pitchFamily="34" charset="0"/>
              </a:rPr>
              <a:t>   PUTTING IT ALL TOGETHER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2FF774-DF04-783C-3E8F-40C7026FE150}"/>
              </a:ext>
            </a:extLst>
          </p:cNvPr>
          <p:cNvSpPr txBox="1"/>
          <p:nvPr/>
        </p:nvSpPr>
        <p:spPr>
          <a:xfrm>
            <a:off x="2053913" y="884875"/>
            <a:ext cx="77768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rgbClr val="808080"/>
                </a:solidFill>
                <a:latin typeface="Trebuchet MS" panose="020B0603020202020204" pitchFamily="34" charset="0"/>
              </a:rPr>
              <a:t>How does financial information support venue operations?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2681F7-169B-058C-2FDD-6BDFAF333542}"/>
              </a:ext>
            </a:extLst>
          </p:cNvPr>
          <p:cNvSpPr txBox="1"/>
          <p:nvPr/>
        </p:nvSpPr>
        <p:spPr>
          <a:xfrm>
            <a:off x="1927934" y="1413941"/>
            <a:ext cx="83361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Trebuchet MS" panose="020B0603020202020204" pitchFamily="34" charset="0"/>
              </a:rPr>
              <a:t>Accounts Payable tracks money owed by the venue.</a:t>
            </a:r>
          </a:p>
          <a:p>
            <a:endParaRPr lang="en-US" sz="28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Trebuchet MS" panose="020B0603020202020204" pitchFamily="34" charset="0"/>
              </a:rPr>
              <a:t>Accounts Receivable tracks money owed to the venue.</a:t>
            </a:r>
          </a:p>
          <a:p>
            <a:endParaRPr lang="en-US" sz="28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Trebuchet MS" panose="020B0603020202020204" pitchFamily="34" charset="0"/>
              </a:rPr>
              <a:t>Financial information helps leaders make better decisions.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E7FA72-89BB-6D93-EF8D-96112C79B3D7}"/>
              </a:ext>
            </a:extLst>
          </p:cNvPr>
          <p:cNvSpPr/>
          <p:nvPr/>
        </p:nvSpPr>
        <p:spPr>
          <a:xfrm>
            <a:off x="2725057" y="5150165"/>
            <a:ext cx="6858000" cy="822960"/>
          </a:xfrm>
          <a:prstGeom prst="roundRect">
            <a:avLst/>
          </a:prstGeom>
          <a:solidFill>
            <a:srgbClr val="0F27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Let’s apply these concepts to a real venue scenario.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05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09201-D7ED-AFCB-1C72-B8D88F16A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8556A28-6E18-77EA-2F0B-F1204208CDC9}"/>
              </a:ext>
            </a:extLst>
          </p:cNvPr>
          <p:cNvSpPr txBox="1"/>
          <p:nvPr/>
        </p:nvSpPr>
        <p:spPr>
          <a:xfrm>
            <a:off x="1183259" y="210705"/>
            <a:ext cx="9439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rebuchet MS" panose="020B0603020202020204" pitchFamily="34" charset="0"/>
              </a:rPr>
              <a:t>Where Does The Money Go?</a:t>
            </a:r>
          </a:p>
          <a:p>
            <a:pPr algn="ctr"/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Think like a venue leader, not an accountant.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52F208E-DD8F-51F0-F3C6-1C4443092332}"/>
              </a:ext>
            </a:extLst>
          </p:cNvPr>
          <p:cNvSpPr/>
          <p:nvPr/>
        </p:nvSpPr>
        <p:spPr>
          <a:xfrm>
            <a:off x="2209799" y="1628774"/>
            <a:ext cx="7772400" cy="256032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>
              <a:buNone/>
            </a:pP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1.</a:t>
            </a:r>
            <a:r>
              <a:rPr lang="en-US" sz="1800" b="1" dirty="0">
                <a:solidFill>
                  <a:srgbClr val="0F2747"/>
                </a:solidFill>
                <a:latin typeface="Trebuchet MS" panose="020B0603020202020204" pitchFamily="34" charset="0"/>
              </a:rPr>
              <a:t> Review </a:t>
            </a: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your scenario</a:t>
            </a:r>
          </a:p>
          <a:p>
            <a:pPr>
              <a:buNone/>
            </a:pP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2. </a:t>
            </a:r>
            <a:r>
              <a:rPr lang="en-US" sz="1800" b="1" dirty="0">
                <a:solidFill>
                  <a:srgbClr val="0F2747"/>
                </a:solidFill>
                <a:latin typeface="Trebuchet MS" panose="020B0603020202020204" pitchFamily="34" charset="0"/>
              </a:rPr>
              <a:t>Identify</a:t>
            </a:r>
            <a:b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</a:b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• Financial processes</a:t>
            </a:r>
            <a:b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</a:b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• Impacted departments</a:t>
            </a:r>
          </a:p>
          <a:p>
            <a:pPr>
              <a:buNone/>
            </a:pP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3. </a:t>
            </a:r>
            <a:r>
              <a:rPr lang="en-US" sz="1800" b="1" dirty="0">
                <a:solidFill>
                  <a:srgbClr val="0F2747"/>
                </a:solidFill>
                <a:latin typeface="Trebuchet MS" panose="020B0603020202020204" pitchFamily="34" charset="0"/>
              </a:rPr>
              <a:t>Discuss</a:t>
            </a:r>
            <a:b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</a:b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• Why the activity matters financially</a:t>
            </a:r>
          </a:p>
          <a:p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• How it affects venue operations</a:t>
            </a:r>
          </a:p>
          <a:p>
            <a:pPr>
              <a:buNone/>
            </a:pP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4. </a:t>
            </a:r>
            <a:r>
              <a:rPr lang="en-US" sz="1800" b="1" dirty="0">
                <a:solidFill>
                  <a:srgbClr val="0F2747"/>
                </a:solidFill>
                <a:latin typeface="Trebuchet MS" panose="020B0603020202020204" pitchFamily="34" charset="0"/>
              </a:rPr>
              <a:t>Determine</a:t>
            </a:r>
            <a:b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</a:b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• Potential financial or operational risks</a:t>
            </a:r>
          </a:p>
          <a:p>
            <a:pPr>
              <a:buNone/>
            </a:pP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5. </a:t>
            </a:r>
            <a:r>
              <a:rPr lang="en-US" sz="1800" b="1" dirty="0">
                <a:solidFill>
                  <a:srgbClr val="0F2747"/>
                </a:solidFill>
                <a:latin typeface="Trebuchet MS" panose="020B0603020202020204" pitchFamily="34" charset="0"/>
              </a:rPr>
              <a:t>Present</a:t>
            </a:r>
            <a:b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</a:b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• One financial concern</a:t>
            </a:r>
            <a:b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</a:b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• One operational concern</a:t>
            </a:r>
            <a:b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</a:br>
            <a:r>
              <a:rPr lang="en-US" sz="1800" dirty="0">
                <a:solidFill>
                  <a:srgbClr val="0F2747"/>
                </a:solidFill>
                <a:latin typeface="Trebuchet MS" panose="020B0603020202020204" pitchFamily="34" charset="0"/>
              </a:rPr>
              <a:t>• One recommended action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970E817-6E6D-5B30-CD8C-F51105330D3F}"/>
              </a:ext>
            </a:extLst>
          </p:cNvPr>
          <p:cNvSpPr/>
          <p:nvPr/>
        </p:nvSpPr>
        <p:spPr>
          <a:xfrm>
            <a:off x="2722729" y="4497706"/>
            <a:ext cx="6970310" cy="731520"/>
          </a:xfrm>
          <a:prstGeom prst="roundRect">
            <a:avLst/>
          </a:prstGeom>
          <a:solidFill>
            <a:srgbClr val="0F27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Focus on how operations create financial consequences.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34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43386-F9B4-8928-B965-41E09B573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Down Arrow 7">
            <a:extLst>
              <a:ext uri="{FF2B5EF4-FFF2-40B4-BE49-F238E27FC236}">
                <a16:creationId xmlns:a16="http://schemas.microsoft.com/office/drawing/2014/main" id="{D10C93DA-559F-101A-E1E7-6F4AF9ED6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284919-3892-877C-F46F-E1F9C736B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kern="1200" dirty="0">
                <a:solidFill>
                  <a:srgbClr val="FFFFFF"/>
                </a:solidFill>
                <a:latin typeface="Trebuchet MS" panose="020B0603020202020204" pitchFamily="34" charset="0"/>
              </a:rPr>
              <a:t>Discussion: What </a:t>
            </a:r>
            <a:r>
              <a:rPr lang="en-US" sz="3200" b="1" dirty="0">
                <a:solidFill>
                  <a:srgbClr val="FFFFFF"/>
                </a:solidFill>
                <a:latin typeface="Trebuchet MS" panose="020B0603020202020204" pitchFamily="34" charset="0"/>
              </a:rPr>
              <a:t>Did We Find</a:t>
            </a:r>
            <a:r>
              <a:rPr lang="en-US" sz="3200" b="1" kern="1200" dirty="0">
                <a:solidFill>
                  <a:srgbClr val="FFFFFF"/>
                </a:solidFill>
                <a:latin typeface="Trebuchet MS" panose="020B0603020202020204" pitchFamily="34" charset="0"/>
              </a:rPr>
              <a:t>?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3B53C2E-9371-25D6-0FBE-1CDA8D20E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125534"/>
              </p:ext>
            </p:extLst>
          </p:nvPr>
        </p:nvGraphicFramePr>
        <p:xfrm>
          <a:off x="4777315" y="674427"/>
          <a:ext cx="6780701" cy="4541303"/>
        </p:xfrm>
        <a:graphic>
          <a:graphicData uri="http://schemas.openxmlformats.org/drawingml/2006/table">
            <a:tbl>
              <a:tblPr firstRow="1" bandRow="1">
                <a:noFill/>
                <a:tableStyleId>{9D7B26C5-4107-4FEC-AEDC-1716B250A1EF}</a:tableStyleId>
              </a:tblPr>
              <a:tblGrid>
                <a:gridCol w="3367968">
                  <a:extLst>
                    <a:ext uri="{9D8B030D-6E8A-4147-A177-3AD203B41FA5}">
                      <a16:colId xmlns:a16="http://schemas.microsoft.com/office/drawing/2014/main" val="1294410300"/>
                    </a:ext>
                  </a:extLst>
                </a:gridCol>
                <a:gridCol w="3412733">
                  <a:extLst>
                    <a:ext uri="{9D8B030D-6E8A-4147-A177-3AD203B41FA5}">
                      <a16:colId xmlns:a16="http://schemas.microsoft.com/office/drawing/2014/main" val="3159753799"/>
                    </a:ext>
                  </a:extLst>
                </a:gridCol>
              </a:tblGrid>
              <a:tr h="817255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QUESTION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PURPOSE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471248"/>
                  </a:ext>
                </a:extLst>
              </a:tr>
              <a:tr h="1014434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What happened?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Identify activity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808404"/>
                  </a:ext>
                </a:extLst>
              </a:tr>
              <a:tr h="680746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Who was impacted?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Connect operations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409268"/>
                  </a:ext>
                </a:extLst>
              </a:tr>
              <a:tr h="1014434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What was the risk?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Understand consequences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3215823"/>
                  </a:ext>
                </a:extLst>
              </a:tr>
              <a:tr h="1014434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What should leadership do?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Support decisions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98668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A9E8BFF-4791-DA24-3F82-2E62A8148A2A}"/>
              </a:ext>
            </a:extLst>
          </p:cNvPr>
          <p:cNvSpPr/>
          <p:nvPr/>
        </p:nvSpPr>
        <p:spPr>
          <a:xfrm>
            <a:off x="2610845" y="5452053"/>
            <a:ext cx="6970310" cy="731520"/>
          </a:xfrm>
          <a:prstGeom prst="roundRect">
            <a:avLst/>
          </a:prstGeom>
          <a:solidFill>
            <a:srgbClr val="0F27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Good venue leaders connect operations to financial outcomes.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171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/>
          <p:nvPr/>
        </p:nvSpPr>
        <p:spPr>
          <a:xfrm>
            <a:off x="0" y="402090"/>
            <a:ext cx="12192000" cy="1339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100" b="1" dirty="0">
                <a:solidFill>
                  <a:schemeClr val="dk1"/>
                </a:solidFill>
                <a:latin typeface="Trebuchet MS" panose="020B0603020202020204" pitchFamily="34" charset="0"/>
                <a:ea typeface="Calibri"/>
                <a:cs typeface="Calibri"/>
                <a:sym typeface="Calibri"/>
              </a:rPr>
              <a:t>Learning Objectives – Review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lang="en-US" sz="4100" dirty="0">
              <a:solidFill>
                <a:schemeClr val="dk1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dirty="0"/>
          </a:p>
        </p:txBody>
      </p:sp>
      <p:sp>
        <p:nvSpPr>
          <p:cNvPr id="59" name="Google Shape;59;p6"/>
          <p:cNvSpPr txBox="1"/>
          <p:nvPr/>
        </p:nvSpPr>
        <p:spPr>
          <a:xfrm>
            <a:off x="643795" y="986861"/>
            <a:ext cx="10369900" cy="3529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spcAft>
                <a:spcPts val="0"/>
              </a:spcAft>
              <a:buClr>
                <a:schemeClr val="dk1"/>
              </a:buClr>
              <a:buSzPts val="28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ctr" rtl="0"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Trebuchet MS" panose="020B0603020202020204" pitchFamily="34" charset="0"/>
                <a:ea typeface="Calibri"/>
                <a:cs typeface="Calibri"/>
                <a:sym typeface="Calibri"/>
              </a:rPr>
              <a:t>What accounting is</a:t>
            </a:r>
          </a:p>
          <a:p>
            <a:pPr marR="0" lvl="0" algn="ctr" rtl="0">
              <a:spcAft>
                <a:spcPts val="0"/>
              </a:spcAft>
              <a:buClr>
                <a:schemeClr val="dk1"/>
              </a:buClr>
              <a:buSzPts val="2800"/>
            </a:pPr>
            <a:endParaRPr sz="2400" dirty="0">
              <a:latin typeface="Trebuchet MS" panose="020B0603020202020204" pitchFamily="34" charset="0"/>
            </a:endParaRPr>
          </a:p>
          <a:p>
            <a:pPr marL="228600" marR="0" lvl="0" indent="-228600" algn="ctr" rtl="0"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Trebuchet MS" panose="020B0603020202020204" pitchFamily="34" charset="0"/>
                <a:ea typeface="Calibri"/>
                <a:cs typeface="Calibri"/>
                <a:sym typeface="Calibri"/>
              </a:rPr>
              <a:t>Accounts payable</a:t>
            </a:r>
          </a:p>
          <a:p>
            <a:pPr marR="0" lvl="0" algn="ctr" rtl="0">
              <a:spcAft>
                <a:spcPts val="0"/>
              </a:spcAft>
              <a:buClr>
                <a:schemeClr val="dk1"/>
              </a:buClr>
              <a:buSzPts val="2800"/>
            </a:pPr>
            <a:endParaRPr sz="2400" dirty="0">
              <a:latin typeface="Trebuchet MS" panose="020B0603020202020204" pitchFamily="34" charset="0"/>
            </a:endParaRPr>
          </a:p>
          <a:p>
            <a:pPr marL="228600" marR="0" lvl="0" indent="-228600" algn="ctr" rtl="0"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Trebuchet MS" panose="020B0603020202020204" pitchFamily="34" charset="0"/>
                <a:ea typeface="Calibri"/>
                <a:cs typeface="Calibri"/>
                <a:sym typeface="Calibri"/>
              </a:rPr>
              <a:t>Accounts receivable</a:t>
            </a:r>
          </a:p>
          <a:p>
            <a:pPr marR="0" lvl="0" algn="ctr" rtl="0">
              <a:spcAft>
                <a:spcPts val="0"/>
              </a:spcAft>
              <a:buClr>
                <a:schemeClr val="dk1"/>
              </a:buClr>
              <a:buSzPts val="2800"/>
            </a:pPr>
            <a:endParaRPr lang="en-US" sz="2400" dirty="0">
              <a:solidFill>
                <a:schemeClr val="dk1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  <a:p>
            <a:pPr marL="228600" marR="0" lvl="0" indent="-228600" algn="ctr" rtl="0"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Trebuchet MS" panose="020B0603020202020204" pitchFamily="34" charset="0"/>
                <a:ea typeface="Calibri"/>
                <a:cs typeface="Calibri"/>
                <a:sym typeface="Calibri"/>
              </a:rPr>
              <a:t>Financial impact of operations</a:t>
            </a:r>
            <a:endParaRPr sz="2400" dirty="0">
              <a:latin typeface="Trebuchet MS" panose="020B0603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AB8DA2-CF2E-69CD-3C61-743811D3C0A6}"/>
              </a:ext>
            </a:extLst>
          </p:cNvPr>
          <p:cNvSpPr txBox="1"/>
          <p:nvPr/>
        </p:nvSpPr>
        <p:spPr>
          <a:xfrm>
            <a:off x="2367499" y="4051005"/>
            <a:ext cx="788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Financial statements tell us what happened. Budgeting helps us decide what happens next</a:t>
            </a:r>
            <a:r>
              <a:rPr lang="en-US" sz="2400" b="1" dirty="0">
                <a:solidFill>
                  <a:srgbClr val="0F2747"/>
                </a:solidFill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9DAAF3B-49DF-B0B9-8566-31AA240E8B52}"/>
              </a:ext>
            </a:extLst>
          </p:cNvPr>
          <p:cNvSpPr/>
          <p:nvPr/>
        </p:nvSpPr>
        <p:spPr>
          <a:xfrm>
            <a:off x="2235200" y="4369493"/>
            <a:ext cx="7589301" cy="731520"/>
          </a:xfrm>
          <a:prstGeom prst="roundRect">
            <a:avLst/>
          </a:prstGeom>
          <a:solidFill>
            <a:srgbClr val="0F27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000" b="1" dirty="0">
                <a:solidFill>
                  <a:prstClr val="white"/>
                </a:solidFill>
                <a:latin typeface="Trebuchet MS" panose="020B0603020202020204" pitchFamily="34" charset="0"/>
              </a:rPr>
              <a:t>Financial information helps venue leaders understand what happened and decide what to do next.</a:t>
            </a:r>
            <a:endParaRPr lang="en-US" sz="2000" b="1" dirty="0">
              <a:solidFill>
                <a:prstClr val="white"/>
              </a:solidFill>
              <a:latin typeface="Trebuchet MS" panose="020B0603020202020204" pitchFamily="34" charset="0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"/>
          <p:cNvSpPr txBox="1"/>
          <p:nvPr/>
        </p:nvSpPr>
        <p:spPr>
          <a:xfrm>
            <a:off x="0" y="402090"/>
            <a:ext cx="12192000" cy="658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Action Item Form</a:t>
            </a:r>
            <a:endParaRPr/>
          </a:p>
        </p:txBody>
      </p:sp>
      <p:sp>
        <p:nvSpPr>
          <p:cNvPr id="69" name="Google Shape;69;p7"/>
          <p:cNvSpPr txBox="1"/>
          <p:nvPr/>
        </p:nvSpPr>
        <p:spPr>
          <a:xfrm>
            <a:off x="757731" y="1398542"/>
            <a:ext cx="2477082" cy="2302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Reminder…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Don’t forget to make notes on your Action Item form.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EE2566-998B-A202-C811-E11D20EF6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813" y="1060678"/>
            <a:ext cx="7004911" cy="56270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6576" y="942154"/>
            <a:ext cx="2837015" cy="11137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8"/>
          <p:cNvSpPr txBox="1"/>
          <p:nvPr/>
        </p:nvSpPr>
        <p:spPr>
          <a:xfrm>
            <a:off x="1245996" y="2536563"/>
            <a:ext cx="9539991" cy="126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107</a:t>
            </a:r>
            <a:endParaRPr dirty="0"/>
          </a:p>
          <a:p>
            <a:pPr marL="0" marR="0" lvl="0" indent="0" algn="l" rtl="0">
              <a:lnSpc>
                <a:spcPct val="10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Financial Management I</a:t>
            </a:r>
            <a:endParaRPr dirty="0"/>
          </a:p>
        </p:txBody>
      </p:sp>
      <p:sp>
        <p:nvSpPr>
          <p:cNvPr id="78" name="Google Shape;78;p8"/>
          <p:cNvSpPr txBox="1"/>
          <p:nvPr/>
        </p:nvSpPr>
        <p:spPr>
          <a:xfrm>
            <a:off x="1245996" y="3603586"/>
            <a:ext cx="884254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Stacey Church</a:t>
            </a:r>
            <a:endParaRPr dirty="0"/>
          </a:p>
        </p:txBody>
      </p:sp>
      <p:sp>
        <p:nvSpPr>
          <p:cNvPr id="79" name="Google Shape;79;p8"/>
          <p:cNvSpPr txBox="1"/>
          <p:nvPr/>
        </p:nvSpPr>
        <p:spPr>
          <a:xfrm>
            <a:off x="1245996" y="5501096"/>
            <a:ext cx="44758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Venue Management School – Year 1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June 2026</a:t>
            </a:r>
            <a:endParaRPr sz="1800" b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8"/>
          <p:cNvSpPr txBox="1"/>
          <p:nvPr/>
        </p:nvSpPr>
        <p:spPr>
          <a:xfrm>
            <a:off x="6096000" y="1499029"/>
            <a:ext cx="477202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1">
                <a:solidFill>
                  <a:srgbClr val="E73C30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/>
          </a:p>
        </p:txBody>
      </p:sp>
      <p:sp>
        <p:nvSpPr>
          <p:cNvPr id="81" name="Google Shape;81;p8"/>
          <p:cNvSpPr txBox="1"/>
          <p:nvPr/>
        </p:nvSpPr>
        <p:spPr>
          <a:xfrm>
            <a:off x="6096000" y="4641120"/>
            <a:ext cx="4104046" cy="884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complete the course evaluation now.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"/>
          <p:cNvSpPr txBox="1"/>
          <p:nvPr/>
        </p:nvSpPr>
        <p:spPr>
          <a:xfrm>
            <a:off x="0" y="402090"/>
            <a:ext cx="12192000" cy="658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Action Item Form</a:t>
            </a:r>
            <a:endParaRPr/>
          </a:p>
        </p:txBody>
      </p:sp>
      <p:sp>
        <p:nvSpPr>
          <p:cNvPr id="44" name="Google Shape;44;p4"/>
          <p:cNvSpPr txBox="1"/>
          <p:nvPr/>
        </p:nvSpPr>
        <p:spPr>
          <a:xfrm>
            <a:off x="757731" y="1398542"/>
            <a:ext cx="2477082" cy="2302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Don’t forget to make notes on your Action Item form.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710D89-7368-0299-882C-636537282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813" y="1133020"/>
            <a:ext cx="7005198" cy="56248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695107"/>
            <a:ext cx="10515600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LEARNING OBJECTIVES</a:t>
            </a: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796F16C6-B7BC-D053-D8EC-8F8769AEB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7611627"/>
              </p:ext>
            </p:extLst>
          </p:nvPr>
        </p:nvGraphicFramePr>
        <p:xfrm>
          <a:off x="836675" y="1972056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29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3AB87D-D202-7755-B1AB-B0BDB0DF47CE}"/>
              </a:ext>
            </a:extLst>
          </p:cNvPr>
          <p:cNvSpPr txBox="1"/>
          <p:nvPr/>
        </p:nvSpPr>
        <p:spPr>
          <a:xfrm>
            <a:off x="1142837" y="433647"/>
            <a:ext cx="9799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rebuchet MS" panose="020B0603020202020204" pitchFamily="34" charset="0"/>
              </a:rPr>
              <a:t>Which Financial Question Is Most Important?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FFF382-A4C3-DC83-F5BF-74037C5BF80A}"/>
              </a:ext>
            </a:extLst>
          </p:cNvPr>
          <p:cNvSpPr/>
          <p:nvPr/>
        </p:nvSpPr>
        <p:spPr>
          <a:xfrm>
            <a:off x="2842146" y="1395926"/>
            <a:ext cx="2720340" cy="155448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600" b="1" dirty="0">
                <a:solidFill>
                  <a:srgbClr val="0F2747"/>
                </a:solidFill>
                <a:latin typeface="Trebuchet MS" panose="020B0603020202020204" pitchFamily="34" charset="0"/>
              </a:rPr>
              <a:t>A. </a:t>
            </a:r>
            <a:r>
              <a:rPr lang="en-US" sz="2600" dirty="0">
                <a:solidFill>
                  <a:srgbClr val="0F2747"/>
                </a:solidFill>
                <a:latin typeface="Trebuchet MS" panose="020B0603020202020204" pitchFamily="34" charset="0"/>
              </a:rPr>
              <a:t>Where does the money come from?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84B7A5E-555C-161B-4CFC-DF6D394B4835}"/>
              </a:ext>
            </a:extLst>
          </p:cNvPr>
          <p:cNvSpPr/>
          <p:nvPr/>
        </p:nvSpPr>
        <p:spPr>
          <a:xfrm>
            <a:off x="2842146" y="3440906"/>
            <a:ext cx="2720340" cy="155448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600" b="1" dirty="0">
                <a:solidFill>
                  <a:srgbClr val="0F2747"/>
                </a:solidFill>
                <a:latin typeface="Trebuchet MS" panose="020B0603020202020204" pitchFamily="34" charset="0"/>
              </a:rPr>
              <a:t>C. </a:t>
            </a:r>
            <a:r>
              <a:rPr lang="en-US" sz="2600" dirty="0">
                <a:solidFill>
                  <a:srgbClr val="0F2747"/>
                </a:solidFill>
                <a:latin typeface="Trebuchet MS" panose="020B0603020202020204" pitchFamily="34" charset="0"/>
              </a:rPr>
              <a:t>Who owes the money?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317B75-EFB5-428C-DE8D-CC65E2C6DFCA}"/>
              </a:ext>
            </a:extLst>
          </p:cNvPr>
          <p:cNvSpPr/>
          <p:nvPr/>
        </p:nvSpPr>
        <p:spPr>
          <a:xfrm>
            <a:off x="6545665" y="1395926"/>
            <a:ext cx="2720340" cy="155448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600" b="1" dirty="0">
                <a:solidFill>
                  <a:srgbClr val="0F2747"/>
                </a:solidFill>
                <a:latin typeface="Trebuchet MS" panose="020B0603020202020204" pitchFamily="34" charset="0"/>
              </a:rPr>
              <a:t>B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F2747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sym typeface="Arial"/>
              </a:rPr>
              <a:t>. </a:t>
            </a:r>
            <a:r>
              <a:rPr lang="en-US" sz="2600" dirty="0">
                <a:solidFill>
                  <a:srgbClr val="0F2747"/>
                </a:solidFill>
                <a:latin typeface="Trebuchet MS" panose="020B0603020202020204" pitchFamily="34" charset="0"/>
              </a:rPr>
              <a:t>Where does the money go?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F2747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C666ABE-D94D-4944-DD99-E930ACCEB846}"/>
              </a:ext>
            </a:extLst>
          </p:cNvPr>
          <p:cNvSpPr/>
          <p:nvPr/>
        </p:nvSpPr>
        <p:spPr>
          <a:xfrm>
            <a:off x="6629514" y="3440906"/>
            <a:ext cx="2720340" cy="155448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600" b="1" dirty="0">
                <a:solidFill>
                  <a:srgbClr val="0F2747"/>
                </a:solidFill>
                <a:latin typeface="Trebuchet MS" panose="020B0603020202020204" pitchFamily="34" charset="0"/>
              </a:rPr>
              <a:t>D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F2747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sym typeface="Arial"/>
              </a:rPr>
              <a:t>. 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0F2747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sym typeface="Arial"/>
              </a:rPr>
              <a:t>Who do we owe?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0427B71-5536-83AD-75D2-43A4699C2B09}"/>
              </a:ext>
            </a:extLst>
          </p:cNvPr>
          <p:cNvSpPr/>
          <p:nvPr/>
        </p:nvSpPr>
        <p:spPr>
          <a:xfrm>
            <a:off x="2557391" y="5369667"/>
            <a:ext cx="6970310" cy="731520"/>
          </a:xfrm>
          <a:prstGeom prst="roundRect">
            <a:avLst/>
          </a:prstGeom>
          <a:solidFill>
            <a:srgbClr val="0F27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Raise your hand for the one you think matters most.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47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3849D-B28D-8B39-183D-AB6A3270F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9E82B2-172E-F654-2586-AD8D1A8B460B}"/>
              </a:ext>
            </a:extLst>
          </p:cNvPr>
          <p:cNvSpPr txBox="1"/>
          <p:nvPr/>
        </p:nvSpPr>
        <p:spPr>
          <a:xfrm>
            <a:off x="847725" y="403463"/>
            <a:ext cx="9486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rebuchet MS" panose="020B0603020202020204" pitchFamily="34" charset="0"/>
              </a:rPr>
              <a:t>What is Accounting?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A7368C-E202-9295-675B-331644986743}"/>
              </a:ext>
            </a:extLst>
          </p:cNvPr>
          <p:cNvSpPr txBox="1"/>
          <p:nvPr/>
        </p:nvSpPr>
        <p:spPr>
          <a:xfrm>
            <a:off x="1988003" y="1061479"/>
            <a:ext cx="7809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808080"/>
                </a:solidFill>
                <a:latin typeface="Trebuchet MS" panose="020B0603020202020204" pitchFamily="34" charset="0"/>
              </a:rPr>
              <a:t>A way to communicate the financial </a:t>
            </a:r>
          </a:p>
          <a:p>
            <a:pPr algn="ctr"/>
            <a:r>
              <a:rPr lang="en-US" sz="2000" i="1" dirty="0">
                <a:solidFill>
                  <a:srgbClr val="808080"/>
                </a:solidFill>
                <a:latin typeface="Trebuchet MS" panose="020B0603020202020204" pitchFamily="34" charset="0"/>
              </a:rPr>
              <a:t>health of an organization to stakeholders.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00840E3-6092-205D-8673-CD0CFD57B085}"/>
              </a:ext>
            </a:extLst>
          </p:cNvPr>
          <p:cNvSpPr/>
          <p:nvPr/>
        </p:nvSpPr>
        <p:spPr>
          <a:xfrm>
            <a:off x="1272208" y="2129814"/>
            <a:ext cx="2743200" cy="1828800"/>
          </a:xfrm>
          <a:prstGeom prst="round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Track Activity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Revenue and expenses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2173494-9A59-6944-A8BD-296588272E48}"/>
              </a:ext>
            </a:extLst>
          </p:cNvPr>
          <p:cNvSpPr/>
          <p:nvPr/>
        </p:nvSpPr>
        <p:spPr>
          <a:xfrm>
            <a:off x="4724400" y="2129814"/>
            <a:ext cx="2743200" cy="1828800"/>
          </a:xfrm>
          <a:prstGeom prst="round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Measure Results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Financial performance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0B60605-34CF-0D92-8F82-D4EB06370FE7}"/>
              </a:ext>
            </a:extLst>
          </p:cNvPr>
          <p:cNvSpPr/>
          <p:nvPr/>
        </p:nvSpPr>
        <p:spPr>
          <a:xfrm>
            <a:off x="8176592" y="2129814"/>
            <a:ext cx="2743200" cy="1828800"/>
          </a:xfrm>
          <a:prstGeom prst="round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Support Decisions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Information leaders use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6ACFD4-D147-0518-72E9-B8A653BB8947}"/>
              </a:ext>
            </a:extLst>
          </p:cNvPr>
          <p:cNvSpPr/>
          <p:nvPr/>
        </p:nvSpPr>
        <p:spPr>
          <a:xfrm>
            <a:off x="2690192" y="4673006"/>
            <a:ext cx="6858000" cy="731520"/>
          </a:xfrm>
          <a:prstGeom prst="roundRect">
            <a:avLst/>
          </a:prstGeom>
          <a:solidFill>
            <a:srgbClr val="0F27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Trebuchet MS" panose="020B0603020202020204" pitchFamily="34" charset="0"/>
              </a:rPr>
              <a:t>Accounting helps turn operations into information.</a:t>
            </a:r>
          </a:p>
        </p:txBody>
      </p:sp>
    </p:spTree>
    <p:extLst>
      <p:ext uri="{BB962C8B-B14F-4D97-AF65-F5344CB8AC3E}">
        <p14:creationId xmlns:p14="http://schemas.microsoft.com/office/powerpoint/2010/main" val="179157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9AA3A-3F88-6865-3180-2A387F4DA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80502E-899F-5AE8-2CBE-0DC67A09B1CA}"/>
              </a:ext>
            </a:extLst>
          </p:cNvPr>
          <p:cNvSpPr txBox="1"/>
          <p:nvPr/>
        </p:nvSpPr>
        <p:spPr>
          <a:xfrm>
            <a:off x="1352550" y="403463"/>
            <a:ext cx="9486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rebuchet MS" panose="020B0603020202020204" pitchFamily="34" charset="0"/>
              </a:rPr>
              <a:t>Why Venue Leaders Need Financial Information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8E1318-5CA5-2AA1-AC93-83494FAEF273}"/>
              </a:ext>
            </a:extLst>
          </p:cNvPr>
          <p:cNvSpPr/>
          <p:nvPr/>
        </p:nvSpPr>
        <p:spPr>
          <a:xfrm>
            <a:off x="1272208" y="2129814"/>
            <a:ext cx="2743200" cy="1828800"/>
          </a:xfrm>
          <a:prstGeom prst="round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Protect Resources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Know where the money is going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B6B6E00-68A8-28C5-A9F8-5A570ABA70FA}"/>
              </a:ext>
            </a:extLst>
          </p:cNvPr>
          <p:cNvSpPr/>
          <p:nvPr/>
        </p:nvSpPr>
        <p:spPr>
          <a:xfrm>
            <a:off x="4724400" y="2129814"/>
            <a:ext cx="2743200" cy="1828800"/>
          </a:xfrm>
          <a:prstGeom prst="round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Support Operations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Fund events and services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CDE2865-242C-6710-AE69-84748FDD3DE2}"/>
              </a:ext>
            </a:extLst>
          </p:cNvPr>
          <p:cNvSpPr/>
          <p:nvPr/>
        </p:nvSpPr>
        <p:spPr>
          <a:xfrm>
            <a:off x="8176592" y="2129814"/>
            <a:ext cx="2743200" cy="1828800"/>
          </a:xfrm>
          <a:prstGeom prst="round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Make Decisions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Plan for the future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D82EE1C-9722-3C84-87EA-E478B277FCC1}"/>
              </a:ext>
            </a:extLst>
          </p:cNvPr>
          <p:cNvSpPr/>
          <p:nvPr/>
        </p:nvSpPr>
        <p:spPr>
          <a:xfrm>
            <a:off x="2667000" y="4673006"/>
            <a:ext cx="6858000" cy="731520"/>
          </a:xfrm>
          <a:prstGeom prst="roundRect">
            <a:avLst/>
          </a:prstGeom>
          <a:solidFill>
            <a:srgbClr val="0F27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Trebuchet MS" panose="020B0603020202020204" pitchFamily="34" charset="0"/>
              </a:rPr>
              <a:t>Every operational decision has a financial impact.</a:t>
            </a:r>
          </a:p>
        </p:txBody>
      </p:sp>
    </p:spTree>
    <p:extLst>
      <p:ext uri="{BB962C8B-B14F-4D97-AF65-F5344CB8AC3E}">
        <p14:creationId xmlns:p14="http://schemas.microsoft.com/office/powerpoint/2010/main" val="184132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">
            <a:extLst>
              <a:ext uri="{FF2B5EF4-FFF2-40B4-BE49-F238E27FC236}">
                <a16:creationId xmlns:a16="http://schemas.microsoft.com/office/drawing/2014/main" id="{289CCC3A-DC2E-BCE1-3FB6-71E6CD3F858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5097106"/>
              </p:ext>
            </p:extLst>
          </p:nvPr>
        </p:nvGraphicFramePr>
        <p:xfrm>
          <a:off x="1608365" y="1828800"/>
          <a:ext cx="8975271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B5B1DB0A-AB73-C65A-5E5A-3EF24A1E1376}"/>
              </a:ext>
            </a:extLst>
          </p:cNvPr>
          <p:cNvSpPr txBox="1">
            <a:spLocks/>
          </p:cNvSpPr>
          <p:nvPr/>
        </p:nvSpPr>
        <p:spPr>
          <a:xfrm>
            <a:off x="1624239" y="141514"/>
            <a:ext cx="8763000" cy="1058862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latin typeface="Trebuchet MS" panose="020B0603020202020204" pitchFamily="34" charset="0"/>
              </a:rPr>
              <a:t>CASH vs. ACCRUAL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746874-5A9B-0B17-B1A7-514B328BE188}"/>
              </a:ext>
            </a:extLst>
          </p:cNvPr>
          <p:cNvSpPr txBox="1"/>
          <p:nvPr/>
        </p:nvSpPr>
        <p:spPr>
          <a:xfrm>
            <a:off x="3935186" y="1032444"/>
            <a:ext cx="43216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rgbClr val="808080"/>
                </a:solidFill>
                <a:latin typeface="Trebuchet MS" panose="020B0603020202020204" pitchFamily="34" charset="0"/>
              </a:rPr>
              <a:t>When is activity recorded?</a:t>
            </a:r>
          </a:p>
        </p:txBody>
      </p:sp>
    </p:spTree>
    <p:extLst>
      <p:ext uri="{BB962C8B-B14F-4D97-AF65-F5344CB8AC3E}">
        <p14:creationId xmlns:p14="http://schemas.microsoft.com/office/powerpoint/2010/main" val="1935753898"/>
      </p:ext>
    </p:extLst>
  </p:cSld>
  <p:clrMapOvr>
    <a:masterClrMapping/>
  </p:clrMapOvr>
  <p:transition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1A718F-89AF-9CE2-46AC-F835EC170C56}"/>
              </a:ext>
            </a:extLst>
          </p:cNvPr>
          <p:cNvSpPr txBox="1"/>
          <p:nvPr/>
        </p:nvSpPr>
        <p:spPr>
          <a:xfrm>
            <a:off x="1937657" y="113108"/>
            <a:ext cx="8316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rebuchet MS" panose="020B0603020202020204" pitchFamily="34" charset="0"/>
              </a:rPr>
              <a:t>Accounts Payable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4F58B2-1F18-0C79-B68A-F87479ADAFBE}"/>
              </a:ext>
            </a:extLst>
          </p:cNvPr>
          <p:cNvSpPr txBox="1"/>
          <p:nvPr/>
        </p:nvSpPr>
        <p:spPr>
          <a:xfrm>
            <a:off x="3736629" y="673894"/>
            <a:ext cx="46590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rgbClr val="808080"/>
                </a:solidFill>
                <a:latin typeface="Trebuchet MS" panose="020B0603020202020204" pitchFamily="34" charset="0"/>
              </a:rPr>
              <a:t>Money the venue owes</a:t>
            </a:r>
            <a:r>
              <a:rPr lang="en-US" dirty="0"/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962137F-01D2-4839-5A73-4209A1E55CE5}"/>
              </a:ext>
            </a:extLst>
          </p:cNvPr>
          <p:cNvSpPr/>
          <p:nvPr/>
        </p:nvSpPr>
        <p:spPr>
          <a:xfrm>
            <a:off x="4724399" y="4282442"/>
            <a:ext cx="2743200" cy="82296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F2747"/>
                </a:solidFill>
                <a:latin typeface="Trebuchet MS" panose="020B0603020202020204" pitchFamily="34" charset="0"/>
              </a:rPr>
              <a:t>Pay Vendor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02DB72-888C-9A79-CF17-D1362A6268C3}"/>
              </a:ext>
            </a:extLst>
          </p:cNvPr>
          <p:cNvSpPr/>
          <p:nvPr/>
        </p:nvSpPr>
        <p:spPr>
          <a:xfrm>
            <a:off x="4724399" y="1291239"/>
            <a:ext cx="2743200" cy="82296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F2747"/>
                </a:solidFill>
                <a:latin typeface="Trebuchet MS" panose="020B0603020202020204" pitchFamily="34" charset="0"/>
              </a:rPr>
              <a:t>Receive Goods or Services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57D8EB4-62CB-1961-9E4B-6813F5DA371D}"/>
              </a:ext>
            </a:extLst>
          </p:cNvPr>
          <p:cNvSpPr/>
          <p:nvPr/>
        </p:nvSpPr>
        <p:spPr>
          <a:xfrm>
            <a:off x="4724399" y="2786840"/>
            <a:ext cx="2743200" cy="822960"/>
          </a:xfrm>
          <a:prstGeom prst="roundRect">
            <a:avLst/>
          </a:prstGeom>
          <a:solidFill>
            <a:srgbClr val="E1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F2747"/>
                </a:solidFill>
                <a:latin typeface="Trebuchet MS" panose="020B0603020202020204" pitchFamily="34" charset="0"/>
              </a:rPr>
              <a:t>Receive Invoice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71DDD801-2B93-80D1-F981-DE67925A6A57}"/>
              </a:ext>
            </a:extLst>
          </p:cNvPr>
          <p:cNvSpPr/>
          <p:nvPr/>
        </p:nvSpPr>
        <p:spPr>
          <a:xfrm>
            <a:off x="5853684" y="2213464"/>
            <a:ext cx="484632" cy="517249"/>
          </a:xfrm>
          <a:prstGeom prst="downArrow">
            <a:avLst/>
          </a:prstGeom>
          <a:solidFill>
            <a:srgbClr val="0F27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28C0D0EB-3D81-1DFF-614F-8C275A1EA870}"/>
              </a:ext>
            </a:extLst>
          </p:cNvPr>
          <p:cNvSpPr/>
          <p:nvPr/>
        </p:nvSpPr>
        <p:spPr>
          <a:xfrm>
            <a:off x="5823856" y="3696849"/>
            <a:ext cx="484632" cy="517249"/>
          </a:xfrm>
          <a:prstGeom prst="downArrow">
            <a:avLst/>
          </a:prstGeom>
          <a:solidFill>
            <a:srgbClr val="0F27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465260-71CC-8B73-558D-C2A86B454E2D}"/>
              </a:ext>
            </a:extLst>
          </p:cNvPr>
          <p:cNvSpPr/>
          <p:nvPr/>
        </p:nvSpPr>
        <p:spPr>
          <a:xfrm>
            <a:off x="7864045" y="2530594"/>
            <a:ext cx="2743200" cy="1371600"/>
          </a:xfrm>
          <a:prstGeom prst="roundRect">
            <a:avLst/>
          </a:prstGeom>
          <a:solidFill>
            <a:srgbClr val="D9E4E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F2747"/>
                </a:solidFill>
                <a:latin typeface="Trebuchet MS" panose="020B0603020202020204" pitchFamily="34" charset="0"/>
              </a:rPr>
              <a:t>Finance Fact:</a:t>
            </a:r>
          </a:p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rgbClr val="0F2747"/>
                </a:solidFill>
                <a:latin typeface="Trebuchet MS" panose="020B0603020202020204" pitchFamily="34" charset="0"/>
              </a:rPr>
              <a:t>Accounts Payable is typically a credit balance because it represents money the venue owes.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FB1A73A-DAA1-EE22-9BD2-B395CC26DA6F}"/>
              </a:ext>
            </a:extLst>
          </p:cNvPr>
          <p:cNvSpPr/>
          <p:nvPr/>
        </p:nvSpPr>
        <p:spPr>
          <a:xfrm>
            <a:off x="2804160" y="5328007"/>
            <a:ext cx="6583680" cy="731520"/>
          </a:xfrm>
          <a:prstGeom prst="roundRect">
            <a:avLst/>
          </a:prstGeom>
          <a:solidFill>
            <a:srgbClr val="0F27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Trebuchet MS" panose="020B0603020202020204" pitchFamily="34" charset="0"/>
              </a:rPr>
              <a:t>Accounts payable begins when goods or services are received.</a:t>
            </a:r>
          </a:p>
        </p:txBody>
      </p:sp>
    </p:spTree>
    <p:extLst>
      <p:ext uri="{BB962C8B-B14F-4D97-AF65-F5344CB8AC3E}">
        <p14:creationId xmlns:p14="http://schemas.microsoft.com/office/powerpoint/2010/main" val="122691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A4CA0-2816-593E-9CF4-99E51C708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Down Arrow 7">
            <a:extLst>
              <a:ext uri="{FF2B5EF4-FFF2-40B4-BE49-F238E27FC236}">
                <a16:creationId xmlns:a16="http://schemas.microsoft.com/office/drawing/2014/main" id="{03CEA172-8EFC-4486-FF99-4A0242EC0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9BB4C4-927B-0FB5-B248-C5271553E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b="1" dirty="0">
                <a:solidFill>
                  <a:srgbClr val="FFFFFF"/>
                </a:solidFill>
                <a:latin typeface="Trebuchet MS" panose="020B0603020202020204" pitchFamily="34" charset="0"/>
              </a:rPr>
              <a:t>Accounts Payable: Why It Matters</a:t>
            </a:r>
            <a:endParaRPr lang="en-US" sz="3000" b="1" kern="1200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FFF7A49-D351-1E73-3520-45FEDFDBC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347398"/>
              </p:ext>
            </p:extLst>
          </p:nvPr>
        </p:nvGraphicFramePr>
        <p:xfrm>
          <a:off x="4748919" y="748260"/>
          <a:ext cx="6780701" cy="4367097"/>
        </p:xfrm>
        <a:graphic>
          <a:graphicData uri="http://schemas.openxmlformats.org/drawingml/2006/table">
            <a:tbl>
              <a:tblPr firstRow="1" bandRow="1">
                <a:noFill/>
                <a:tableStyleId>{9D7B26C5-4107-4FEC-AEDC-1716B250A1EF}</a:tableStyleId>
              </a:tblPr>
              <a:tblGrid>
                <a:gridCol w="3367968">
                  <a:extLst>
                    <a:ext uri="{9D8B030D-6E8A-4147-A177-3AD203B41FA5}">
                      <a16:colId xmlns:a16="http://schemas.microsoft.com/office/drawing/2014/main" val="1294410300"/>
                    </a:ext>
                  </a:extLst>
                </a:gridCol>
                <a:gridCol w="3412733">
                  <a:extLst>
                    <a:ext uri="{9D8B030D-6E8A-4147-A177-3AD203B41FA5}">
                      <a16:colId xmlns:a16="http://schemas.microsoft.com/office/drawing/2014/main" val="3159753799"/>
                    </a:ext>
                  </a:extLst>
                </a:gridCol>
              </a:tblGrid>
              <a:tr h="817255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QUESTION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WHY IT MATTERS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471248"/>
                  </a:ext>
                </a:extLst>
              </a:tr>
              <a:tr h="840228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What do we owe?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Manage obligations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808404"/>
                  </a:ext>
                </a:extLst>
              </a:tr>
              <a:tr h="680746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When is payment due?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Avoid late fees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409268"/>
                  </a:ext>
                </a:extLst>
              </a:tr>
              <a:tr h="1014434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Was the purchase approved?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Maintain controls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3215823"/>
                  </a:ext>
                </a:extLst>
              </a:tr>
              <a:tr h="1014434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Has the invoice been received?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Ensure accurate payment</a:t>
                      </a:r>
                    </a:p>
                  </a:txBody>
                  <a:tcPr marL="310657" marR="232992" marT="155328" marB="15532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98668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664B90-C91A-6B09-2369-A2AC8FFCBCC8}"/>
              </a:ext>
            </a:extLst>
          </p:cNvPr>
          <p:cNvSpPr/>
          <p:nvPr/>
        </p:nvSpPr>
        <p:spPr>
          <a:xfrm>
            <a:off x="3223979" y="5667312"/>
            <a:ext cx="6583680" cy="731520"/>
          </a:xfrm>
          <a:prstGeom prst="roundRect">
            <a:avLst/>
          </a:prstGeom>
          <a:solidFill>
            <a:srgbClr val="0F274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Effective accounts payable supports cash management and vendor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163890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887</Words>
  <Application>Microsoft Office PowerPoint</Application>
  <PresentationFormat>Widescreen</PresentationFormat>
  <Paragraphs>168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Accounts Payable: Why It Matters</vt:lpstr>
      <vt:lpstr>PowerPoint Presentation</vt:lpstr>
      <vt:lpstr>Accounts Receivable: Why It Matters</vt:lpstr>
      <vt:lpstr>  </vt:lpstr>
      <vt:lpstr>PowerPoint Presentation</vt:lpstr>
      <vt:lpstr>PowerPoint Presentation</vt:lpstr>
      <vt:lpstr>Discussion: What Did We Find?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Turner, Paul</dc:creator>
  <cp:lastModifiedBy>Church, Stacey</cp:lastModifiedBy>
  <cp:revision>34</cp:revision>
  <dcterms:created xsi:type="dcterms:W3CDTF">2018-10-03T03:23:00Z</dcterms:created>
  <dcterms:modified xsi:type="dcterms:W3CDTF">2026-06-06T22:51:03Z</dcterms:modified>
</cp:coreProperties>
</file>